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4" r:id="rId2"/>
  </p:sldMasterIdLst>
  <p:notesMasterIdLst>
    <p:notesMasterId r:id="rId152"/>
  </p:notesMasterIdLst>
  <p:handoutMasterIdLst>
    <p:handoutMasterId r:id="rId153"/>
  </p:handoutMasterIdLst>
  <p:sldIdLst>
    <p:sldId id="274" r:id="rId3"/>
    <p:sldId id="276" r:id="rId4"/>
    <p:sldId id="545" r:id="rId5"/>
    <p:sldId id="550" r:id="rId6"/>
    <p:sldId id="551" r:id="rId7"/>
    <p:sldId id="560" r:id="rId8"/>
    <p:sldId id="573" r:id="rId9"/>
    <p:sldId id="574" r:id="rId10"/>
    <p:sldId id="575" r:id="rId11"/>
    <p:sldId id="576" r:id="rId12"/>
    <p:sldId id="577" r:id="rId13"/>
    <p:sldId id="586" r:id="rId14"/>
    <p:sldId id="587" r:id="rId15"/>
    <p:sldId id="597" r:id="rId16"/>
    <p:sldId id="580" r:id="rId17"/>
    <p:sldId id="581" r:id="rId18"/>
    <p:sldId id="584" r:id="rId19"/>
    <p:sldId id="598" r:id="rId20"/>
    <p:sldId id="585" r:id="rId21"/>
    <p:sldId id="589" r:id="rId22"/>
    <p:sldId id="595" r:id="rId23"/>
    <p:sldId id="590" r:id="rId24"/>
    <p:sldId id="591" r:id="rId25"/>
    <p:sldId id="592" r:id="rId26"/>
    <p:sldId id="594" r:id="rId27"/>
    <p:sldId id="599" r:id="rId28"/>
    <p:sldId id="600" r:id="rId29"/>
    <p:sldId id="579" r:id="rId30"/>
    <p:sldId id="601" r:id="rId31"/>
    <p:sldId id="602" r:id="rId32"/>
    <p:sldId id="759" r:id="rId33"/>
    <p:sldId id="605" r:id="rId34"/>
    <p:sldId id="606" r:id="rId35"/>
    <p:sldId id="607" r:id="rId36"/>
    <p:sldId id="608" r:id="rId37"/>
    <p:sldId id="609" r:id="rId38"/>
    <p:sldId id="610" r:id="rId39"/>
    <p:sldId id="611" r:id="rId40"/>
    <p:sldId id="761" r:id="rId41"/>
    <p:sldId id="613" r:id="rId42"/>
    <p:sldId id="614" r:id="rId43"/>
    <p:sldId id="593" r:id="rId44"/>
    <p:sldId id="764" r:id="rId45"/>
    <p:sldId id="616" r:id="rId46"/>
    <p:sldId id="618" r:id="rId47"/>
    <p:sldId id="619" r:id="rId48"/>
    <p:sldId id="620" r:id="rId49"/>
    <p:sldId id="621" r:id="rId50"/>
    <p:sldId id="622" r:id="rId51"/>
    <p:sldId id="623" r:id="rId52"/>
    <p:sldId id="624" r:id="rId53"/>
    <p:sldId id="627" r:id="rId54"/>
    <p:sldId id="628" r:id="rId55"/>
    <p:sldId id="629" r:id="rId56"/>
    <p:sldId id="631" r:id="rId57"/>
    <p:sldId id="632" r:id="rId58"/>
    <p:sldId id="633" r:id="rId59"/>
    <p:sldId id="634" r:id="rId60"/>
    <p:sldId id="635" r:id="rId61"/>
    <p:sldId id="636" r:id="rId62"/>
    <p:sldId id="637" r:id="rId63"/>
    <p:sldId id="640" r:id="rId64"/>
    <p:sldId id="641" r:id="rId65"/>
    <p:sldId id="642" r:id="rId66"/>
    <p:sldId id="643" r:id="rId67"/>
    <p:sldId id="644" r:id="rId68"/>
    <p:sldId id="645" r:id="rId69"/>
    <p:sldId id="528" r:id="rId70"/>
    <p:sldId id="646" r:id="rId71"/>
    <p:sldId id="742" r:id="rId72"/>
    <p:sldId id="648" r:id="rId73"/>
    <p:sldId id="649" r:id="rId74"/>
    <p:sldId id="743" r:id="rId75"/>
    <p:sldId id="728" r:id="rId76"/>
    <p:sldId id="651" r:id="rId77"/>
    <p:sldId id="765" r:id="rId78"/>
    <p:sldId id="654" r:id="rId79"/>
    <p:sldId id="655" r:id="rId80"/>
    <p:sldId id="656" r:id="rId81"/>
    <p:sldId id="657" r:id="rId82"/>
    <p:sldId id="658" r:id="rId83"/>
    <p:sldId id="659" r:id="rId84"/>
    <p:sldId id="660" r:id="rId85"/>
    <p:sldId id="757" r:id="rId86"/>
    <p:sldId id="662" r:id="rId87"/>
    <p:sldId id="663" r:id="rId88"/>
    <p:sldId id="758" r:id="rId89"/>
    <p:sldId id="665" r:id="rId90"/>
    <p:sldId id="746" r:id="rId91"/>
    <p:sldId id="667" r:id="rId92"/>
    <p:sldId id="668" r:id="rId93"/>
    <p:sldId id="669" r:id="rId94"/>
    <p:sldId id="671" r:id="rId95"/>
    <p:sldId id="672" r:id="rId96"/>
    <p:sldId id="673" r:id="rId97"/>
    <p:sldId id="664" r:id="rId98"/>
    <p:sldId id="680" r:id="rId99"/>
    <p:sldId id="683" r:id="rId100"/>
    <p:sldId id="684" r:id="rId101"/>
    <p:sldId id="686" r:id="rId102"/>
    <p:sldId id="685" r:id="rId103"/>
    <p:sldId id="687" r:id="rId104"/>
    <p:sldId id="674" r:id="rId105"/>
    <p:sldId id="690" r:id="rId106"/>
    <p:sldId id="691" r:id="rId107"/>
    <p:sldId id="676" r:id="rId108"/>
    <p:sldId id="677" r:id="rId109"/>
    <p:sldId id="706" r:id="rId110"/>
    <p:sldId id="707" r:id="rId111"/>
    <p:sldId id="708" r:id="rId112"/>
    <p:sldId id="679" r:id="rId113"/>
    <p:sldId id="709" r:id="rId114"/>
    <p:sldId id="710" r:id="rId115"/>
    <p:sldId id="760" r:id="rId116"/>
    <p:sldId id="682" r:id="rId117"/>
    <p:sldId id="547" r:id="rId118"/>
    <p:sldId id="549" r:id="rId119"/>
    <p:sldId id="712" r:id="rId120"/>
    <p:sldId id="713" r:id="rId121"/>
    <p:sldId id="554" r:id="rId122"/>
    <p:sldId id="555" r:id="rId123"/>
    <p:sldId id="556" r:id="rId124"/>
    <p:sldId id="559" r:id="rId125"/>
    <p:sldId id="548" r:id="rId126"/>
    <p:sldId id="561" r:id="rId127"/>
    <p:sldId id="720" r:id="rId128"/>
    <p:sldId id="735" r:id="rId129"/>
    <p:sldId id="737" r:id="rId130"/>
    <p:sldId id="738" r:id="rId131"/>
    <p:sldId id="569" r:id="rId132"/>
    <p:sldId id="739" r:id="rId133"/>
    <p:sldId id="740" r:id="rId134"/>
    <p:sldId id="741" r:id="rId135"/>
    <p:sldId id="744" r:id="rId136"/>
    <p:sldId id="745" r:id="rId137"/>
    <p:sldId id="747" r:id="rId138"/>
    <p:sldId id="748" r:id="rId139"/>
    <p:sldId id="749" r:id="rId140"/>
    <p:sldId id="750" r:id="rId141"/>
    <p:sldId id="751" r:id="rId142"/>
    <p:sldId id="752" r:id="rId143"/>
    <p:sldId id="753" r:id="rId144"/>
    <p:sldId id="754" r:id="rId145"/>
    <p:sldId id="755" r:id="rId146"/>
    <p:sldId id="756" r:id="rId147"/>
    <p:sldId id="478" r:id="rId148"/>
    <p:sldId id="762" r:id="rId149"/>
    <p:sldId id="763" r:id="rId150"/>
    <p:sldId id="297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1. STP, link aggregation and stacking" id="{28490C21-E62B-4BD0-B417-E91CF43870A2}">
          <p14:sldIdLst>
            <p14:sldId id="545"/>
            <p14:sldId id="550"/>
            <p14:sldId id="551"/>
            <p14:sldId id="560"/>
            <p14:sldId id="573"/>
            <p14:sldId id="574"/>
            <p14:sldId id="575"/>
            <p14:sldId id="576"/>
            <p14:sldId id="577"/>
            <p14:sldId id="586"/>
            <p14:sldId id="587"/>
            <p14:sldId id="597"/>
            <p14:sldId id="580"/>
            <p14:sldId id="581"/>
            <p14:sldId id="584"/>
            <p14:sldId id="598"/>
            <p14:sldId id="585"/>
            <p14:sldId id="589"/>
            <p14:sldId id="595"/>
            <p14:sldId id="590"/>
            <p14:sldId id="591"/>
            <p14:sldId id="592"/>
            <p14:sldId id="594"/>
          </p14:sldIdLst>
        </p14:section>
        <p14:section name="2. OSPF" id="{4337BD66-5CCF-487F-85BD-331C754604FF}">
          <p14:sldIdLst>
            <p14:sldId id="599"/>
            <p14:sldId id="600"/>
            <p14:sldId id="579"/>
            <p14:sldId id="601"/>
            <p14:sldId id="602"/>
            <p14:sldId id="759"/>
            <p14:sldId id="605"/>
            <p14:sldId id="606"/>
            <p14:sldId id="607"/>
            <p14:sldId id="608"/>
            <p14:sldId id="609"/>
            <p14:sldId id="610"/>
            <p14:sldId id="611"/>
            <p14:sldId id="761"/>
            <p14:sldId id="613"/>
            <p14:sldId id="614"/>
            <p14:sldId id="593"/>
            <p14:sldId id="764"/>
          </p14:sldIdLst>
        </p14:section>
        <p14:section name="3. ACL and NAT" id="{7BA58516-011B-4B44-A8B6-D64AEDBBF1E6}">
          <p14:sldIdLst>
            <p14:sldId id="616"/>
            <p14:sldId id="618"/>
            <p14:sldId id="619"/>
            <p14:sldId id="620"/>
            <p14:sldId id="621"/>
            <p14:sldId id="622"/>
            <p14:sldId id="623"/>
            <p14:sldId id="624"/>
            <p14:sldId id="627"/>
            <p14:sldId id="628"/>
            <p14:sldId id="629"/>
            <p14:sldId id="631"/>
            <p14:sldId id="632"/>
            <p14:sldId id="633"/>
            <p14:sldId id="634"/>
            <p14:sldId id="635"/>
            <p14:sldId id="636"/>
            <p14:sldId id="637"/>
          </p14:sldIdLst>
        </p14:section>
        <p14:section name="4. DNS, IPv6" id="{F9259359-9562-481E-812D-46E8CCB6A994}">
          <p14:sldIdLst>
            <p14:sldId id="640"/>
            <p14:sldId id="641"/>
            <p14:sldId id="642"/>
            <p14:sldId id="643"/>
            <p14:sldId id="644"/>
            <p14:sldId id="645"/>
            <p14:sldId id="528"/>
            <p14:sldId id="646"/>
            <p14:sldId id="742"/>
            <p14:sldId id="648"/>
            <p14:sldId id="649"/>
            <p14:sldId id="743"/>
            <p14:sldId id="728"/>
            <p14:sldId id="651"/>
            <p14:sldId id="765"/>
          </p14:sldIdLst>
        </p14:section>
        <p14:section name="5. 802.1X, WiFi" id="{082D9E12-BA94-43B9-A398-3B75BD5BB68B}">
          <p14:sldIdLst>
            <p14:sldId id="654"/>
            <p14:sldId id="655"/>
            <p14:sldId id="656"/>
            <p14:sldId id="657"/>
            <p14:sldId id="658"/>
            <p14:sldId id="659"/>
            <p14:sldId id="660"/>
            <p14:sldId id="757"/>
            <p14:sldId id="662"/>
            <p14:sldId id="663"/>
            <p14:sldId id="758"/>
            <p14:sldId id="665"/>
            <p14:sldId id="746"/>
          </p14:sldIdLst>
        </p14:section>
        <p14:section name="6. QoS, Port mirroring" id="{9473527B-ABB7-4ACE-A2C0-187B1DFE50F0}">
          <p14:sldIdLst>
            <p14:sldId id="667"/>
            <p14:sldId id="668"/>
            <p14:sldId id="669"/>
            <p14:sldId id="671"/>
            <p14:sldId id="672"/>
            <p14:sldId id="673"/>
            <p14:sldId id="664"/>
            <p14:sldId id="680"/>
            <p14:sldId id="683"/>
            <p14:sldId id="684"/>
            <p14:sldId id="686"/>
            <p14:sldId id="685"/>
            <p14:sldId id="687"/>
            <p14:sldId id="674"/>
            <p14:sldId id="690"/>
            <p14:sldId id="691"/>
            <p14:sldId id="676"/>
            <p14:sldId id="677"/>
          </p14:sldIdLst>
        </p14:section>
        <p14:section name="7. Virtualization and networking" id="{F1845F6C-58CE-483C-9107-7406A0F95155}">
          <p14:sldIdLst>
            <p14:sldId id="706"/>
            <p14:sldId id="707"/>
            <p14:sldId id="708"/>
            <p14:sldId id="679"/>
            <p14:sldId id="709"/>
            <p14:sldId id="710"/>
            <p14:sldId id="760"/>
            <p14:sldId id="682"/>
          </p14:sldIdLst>
        </p14:section>
        <p14:section name="8. SDN" id="{04E9B063-B425-439A-A6CC-4B37ADB3D334}">
          <p14:sldIdLst>
            <p14:sldId id="547"/>
            <p14:sldId id="549"/>
            <p14:sldId id="712"/>
            <p14:sldId id="713"/>
            <p14:sldId id="554"/>
            <p14:sldId id="555"/>
            <p14:sldId id="556"/>
            <p14:sldId id="559"/>
            <p14:sldId id="548"/>
            <p14:sldId id="561"/>
          </p14:sldIdLst>
        </p14:section>
        <p14:section name="9. Cloud networking with Microsoft Azure" id="{6B56BCA1-39BD-474E-94F2-0B4AC178341B}">
          <p14:sldIdLst>
            <p14:sldId id="720"/>
            <p14:sldId id="735"/>
            <p14:sldId id="737"/>
            <p14:sldId id="738"/>
            <p14:sldId id="569"/>
            <p14:sldId id="739"/>
            <p14:sldId id="740"/>
            <p14:sldId id="741"/>
            <p14:sldId id="744"/>
          </p14:sldIdLst>
        </p14:section>
        <p14:section name="10. Knowledge check" id="{C0D0DB06-8315-4D78-97FA-D8DD81A41A5C}">
          <p14:sldIdLst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</p14:sldIdLst>
        </p14:section>
        <p14:section name="Conclusion" id="{10E03AB1-9AA8-4E86-9A64-D741901E50A2}">
          <p14:sldIdLst>
            <p14:sldId id="478"/>
            <p14:sldId id="762"/>
            <p14:sldId id="76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0" autoAdjust="0"/>
    <p:restoredTop sz="96184" autoAdjust="0"/>
  </p:normalViewPr>
  <p:slideViewPr>
    <p:cSldViewPr snapToGrid="0" showGuides="1">
      <p:cViewPr varScale="1">
        <p:scale>
          <a:sx n="113" d="100"/>
          <a:sy n="113" d="100"/>
        </p:scale>
        <p:origin x="108" y="61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commentAuthors" Target="commentAuthor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5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30.8.2022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2022-08-30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6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6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21072" y="2865400"/>
            <a:ext cx="2485059" cy="2689458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9125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9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753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99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4"/>
            <a:ext cx="10961783" cy="9283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4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312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257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22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118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340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680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3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1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363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2623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3272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6600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  <p:sldLayoutId id="2147483716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2022-08-30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30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141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136.png"/><Relationship Id="rId21" Type="http://schemas.openxmlformats.org/officeDocument/2006/relationships/image" Target="../media/image145.png"/><Relationship Id="rId7" Type="http://schemas.openxmlformats.org/officeDocument/2006/relationships/image" Target="../media/image138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143.png"/><Relationship Id="rId25" Type="http://schemas.openxmlformats.org/officeDocument/2006/relationships/image" Target="../media/image147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140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137.png"/><Relationship Id="rId15" Type="http://schemas.openxmlformats.org/officeDocument/2006/relationships/image" Target="../media/image142.jpeg"/><Relationship Id="rId23" Type="http://schemas.openxmlformats.org/officeDocument/2006/relationships/image" Target="../media/image146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144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139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271" y="1286924"/>
            <a:ext cx="3803541" cy="710385"/>
          </a:xfrm>
        </p:spPr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Lecture 10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47" y="301042"/>
            <a:ext cx="10965303" cy="1047966"/>
          </a:xfrm>
        </p:spPr>
        <p:txBody>
          <a:bodyPr>
            <a:normAutofit fontScale="90000"/>
          </a:bodyPr>
          <a:lstStyle/>
          <a:p>
            <a:pPr>
              <a:lnSpc>
                <a:spcPts val="4400"/>
              </a:lnSpc>
            </a:pPr>
            <a:r>
              <a:rPr lang="en-US" dirty="0"/>
              <a:t>Computer Networking Advanced – </a:t>
            </a:r>
            <a:br>
              <a:rPr lang="en-US" dirty="0"/>
            </a:br>
            <a:r>
              <a:rPr lang="en-US" dirty="0"/>
              <a:t>course summary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Image may contain: 3 people, people smiling, text">
            <a:extLst>
              <a:ext uri="{FF2B5EF4-FFF2-40B4-BE49-F238E27FC236}">
                <a16:creationId xmlns:a16="http://schemas.microsoft.com/office/drawing/2014/main" id="{4D2C67A2-177A-413C-A8C7-0D2286003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363" y="2106704"/>
            <a:ext cx="4472870" cy="251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DA072-A3D8-4FD3-8BA5-3CE19BAE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MSTP: all switches in the same region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24156-3883-4812-8F73-2C33BC7560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195FE9-A657-4057-9475-8A64821EA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" y="1295400"/>
            <a:ext cx="11095682" cy="5159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91646723"/>
      </p:ext>
    </p:extLst>
  </p:cSld>
  <p:clrMapOvr>
    <a:masterClrMapping/>
  </p:clrMapOvr>
  <p:transition spd="slow" advClick="0" advTm="5000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4AC89-66DC-4915-A1FB-C7626696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338652-E3CA-4BB9-99FE-59486887F9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Policers discard traffic in order to meet the CIR </a:t>
            </a:r>
            <a:br>
              <a:rPr lang="en-US" dirty="0"/>
            </a:br>
            <a:r>
              <a:rPr lang="en-US" dirty="0"/>
              <a:t>(Committed Information Rate)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61F12-CCFB-4B05-AD66-6EA745FBF1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FD6C6-762D-45F2-B063-35B73B72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2" y="3403510"/>
            <a:ext cx="5272984" cy="2032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464BE-E171-4C12-98CE-D9582515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285" y="3315822"/>
            <a:ext cx="6096000" cy="2157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08FE1E-F9FE-45FE-BD88-218B7B7D6FEC}"/>
              </a:ext>
            </a:extLst>
          </p:cNvPr>
          <p:cNvSpPr txBox="1"/>
          <p:nvPr/>
        </p:nvSpPr>
        <p:spPr>
          <a:xfrm>
            <a:off x="1319008" y="2632446"/>
            <a:ext cx="2366702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Without policing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8EB8F-CF44-4170-ADB6-6D28C2A7594A}"/>
              </a:ext>
            </a:extLst>
          </p:cNvPr>
          <p:cNvSpPr txBox="1"/>
          <p:nvPr/>
        </p:nvSpPr>
        <p:spPr>
          <a:xfrm>
            <a:off x="7396293" y="2675225"/>
            <a:ext cx="1940303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With policing</a:t>
            </a:r>
          </a:p>
        </p:txBody>
      </p:sp>
    </p:spTree>
    <p:extLst>
      <p:ext uri="{BB962C8B-B14F-4D97-AF65-F5344CB8AC3E}">
        <p14:creationId xmlns:p14="http://schemas.microsoft.com/office/powerpoint/2010/main" val="316701007"/>
      </p:ext>
    </p:extLst>
  </p:cSld>
  <p:clrMapOvr>
    <a:masterClrMapping/>
  </p:clrMapOvr>
  <p:transition spd="slow" advClick="0" advTm="5000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F0E08-E0A8-40F2-B0AE-CF87D893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118EC8-415D-4E69-81E9-ACDBC61F5C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Shapers hold packets in a queue, causing delay</a:t>
            </a:r>
          </a:p>
          <a:p>
            <a:r>
              <a:rPr lang="en-US" dirty="0"/>
              <a:t>This prevents our traffic from getting dropped at the other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7B5A-20D9-465B-B353-96168BB35F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EE7EE-1B05-49F9-987E-F9F52E86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1" y="3796505"/>
            <a:ext cx="5329250" cy="2000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2FCBE-E8D0-449F-904E-C063249E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20" y="3665431"/>
            <a:ext cx="6118378" cy="2260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419C03-B1DA-4589-8317-E75E2C9B1E7A}"/>
              </a:ext>
            </a:extLst>
          </p:cNvPr>
          <p:cNvSpPr txBox="1"/>
          <p:nvPr/>
        </p:nvSpPr>
        <p:spPr>
          <a:xfrm>
            <a:off x="1732547" y="2824951"/>
            <a:ext cx="1115975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4E0A6-EBDB-4A08-AA59-127296BD2759}"/>
              </a:ext>
            </a:extLst>
          </p:cNvPr>
          <p:cNvSpPr txBox="1"/>
          <p:nvPr/>
        </p:nvSpPr>
        <p:spPr>
          <a:xfrm>
            <a:off x="8494294" y="2824950"/>
            <a:ext cx="923871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819079765"/>
      </p:ext>
    </p:extLst>
  </p:cSld>
  <p:clrMapOvr>
    <a:masterClrMapping/>
  </p:clrMapOvr>
  <p:transition spd="slow" advClick="0" advTm="5000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09EE9-5DB1-41B3-A5C8-58589C9C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C5A90-8ED6-4141-A1F3-FA31DEEA39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1641"/>
            <a:ext cx="11817350" cy="486852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Classification and marking</a:t>
            </a:r>
          </a:p>
          <a:p>
            <a:pPr>
              <a:buClr>
                <a:schemeClr val="tx1"/>
              </a:buClr>
            </a:pPr>
            <a:r>
              <a:rPr lang="en-US" dirty="0"/>
              <a:t>Queuing</a:t>
            </a:r>
          </a:p>
          <a:p>
            <a:pPr>
              <a:buClr>
                <a:schemeClr val="tx1"/>
              </a:buClr>
            </a:pPr>
            <a:r>
              <a:rPr lang="en-US" dirty="0"/>
              <a:t>Shaping and policing</a:t>
            </a:r>
          </a:p>
          <a:p>
            <a:pPr>
              <a:buClr>
                <a:schemeClr val="tx1"/>
              </a:buClr>
            </a:pPr>
            <a:r>
              <a:rPr lang="en-US" dirty="0"/>
              <a:t>Congestion avoidance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39AA5-F5A6-4AD1-82E0-74B67FE174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4232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B4DF2-A103-45E3-821E-8BF271FA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avoidance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4EC09-7775-4AAD-9E5A-E09DC20E235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56186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Remember the TCP windowing?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buSzPct val="85000"/>
            </a:pPr>
            <a:r>
              <a:rPr lang="en-US" sz="3000" u="sng" dirty="0"/>
              <a:t>Tail drop</a:t>
            </a:r>
            <a:r>
              <a:rPr lang="en-US" sz="3000" dirty="0"/>
              <a:t> – when congestion occurs, all packets at the end are dropped</a:t>
            </a:r>
          </a:p>
          <a:p>
            <a:pPr lvl="1">
              <a:buSzPct val="85000"/>
            </a:pPr>
            <a:r>
              <a:rPr lang="en-US" sz="3000" dirty="0"/>
              <a:t>This causes</a:t>
            </a:r>
            <a:r>
              <a:rPr lang="en-US" sz="3000" b="1" dirty="0"/>
              <a:t> TCP global synchronization</a:t>
            </a:r>
            <a:r>
              <a:rPr lang="en-US" sz="3000" dirty="0"/>
              <a:t> </a:t>
            </a:r>
          </a:p>
          <a:p>
            <a:r>
              <a:rPr lang="en-US" sz="3200" dirty="0"/>
              <a:t>With congestion avoidance mechanisms, once the output </a:t>
            </a:r>
            <a:br>
              <a:rPr lang="en-US" sz="3200" dirty="0"/>
            </a:br>
            <a:r>
              <a:rPr lang="en-US" sz="3200" dirty="0"/>
              <a:t>queue is at certain level, it will drop TCP segments in order to</a:t>
            </a:r>
            <a:br>
              <a:rPr lang="en-US" sz="3200" dirty="0"/>
            </a:br>
            <a:r>
              <a:rPr lang="en-US" sz="3200" dirty="0"/>
              <a:t>reduce the window size</a:t>
            </a:r>
          </a:p>
          <a:p>
            <a:pPr lvl="1">
              <a:buSzPct val="85000"/>
            </a:pPr>
            <a:r>
              <a:rPr lang="en-US" sz="3000" dirty="0"/>
              <a:t>Example: WRED (Weighted Random Early Detection)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5FB4C-EFE1-47ED-B140-25E273F479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AB9FF-7E46-41B0-AEA9-97CD44E9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5" y="1937085"/>
            <a:ext cx="2578434" cy="1206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4667F-2A4D-4E11-AEBD-1F153089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18" y="1903431"/>
            <a:ext cx="2768850" cy="152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27F5D-CE55-4145-9190-29178E7C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240" y="1937085"/>
            <a:ext cx="2214145" cy="16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1905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Port mirroring (6)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67858"/>
      </p:ext>
    </p:extLst>
  </p:cSld>
  <p:clrMapOvr>
    <a:masterClrMapping/>
  </p:clrMapOvr>
  <p:transition spd="slow" advClick="0" advTm="5000">
    <p:push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6D605-41C8-442F-9308-4EA3B6E6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 mirroring?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290F6-E28E-4187-BDBE-DFA48CAFEC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195388"/>
            <a:ext cx="11817350" cy="5202237"/>
          </a:xfrm>
        </p:spPr>
        <p:txBody>
          <a:bodyPr/>
          <a:lstStyle/>
          <a:p>
            <a:r>
              <a:rPr lang="en-US" dirty="0"/>
              <a:t>Also called port monitor or </a:t>
            </a:r>
            <a:r>
              <a:rPr lang="en-US" u="sng" dirty="0"/>
              <a:t>SPAN</a:t>
            </a:r>
            <a:r>
              <a:rPr lang="en-US" dirty="0"/>
              <a:t> (Switch Port Analyzer) in Cisco</a:t>
            </a:r>
          </a:p>
          <a:p>
            <a:r>
              <a:rPr lang="en-US" dirty="0"/>
              <a:t>Lets you copy all traffic from a source port or source VLAN to a destination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CA4A-D2C8-479A-946B-FE79D780B0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26" name="Picture 2" descr="https://www.pcwdld.com/wp-content/uploads/cisco-span-diagram.png">
            <a:extLst>
              <a:ext uri="{FF2B5EF4-FFF2-40B4-BE49-F238E27FC236}">
                <a16:creationId xmlns:a16="http://schemas.microsoft.com/office/drawing/2014/main" id="{2753FF60-F4AB-4C90-B2EE-4A10D2736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668" y="3115008"/>
            <a:ext cx="4017976" cy="33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500218"/>
      </p:ext>
    </p:extLst>
  </p:cSld>
  <p:clrMapOvr>
    <a:masterClrMapping/>
  </p:clrMapOvr>
  <p:transition spd="slow" advClick="0" advTm="5000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B86F74-6B38-41D1-8B6A-B9069A7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port mirroring?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C8A9-97A2-47E6-B9E3-97D805F66C9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587" y="1195388"/>
            <a:ext cx="11817350" cy="5202237"/>
          </a:xfrm>
        </p:spPr>
        <p:txBody>
          <a:bodyPr/>
          <a:lstStyle/>
          <a:p>
            <a:r>
              <a:rPr lang="en-US" dirty="0"/>
              <a:t>SPAN can be useful for a number of reasons:</a:t>
            </a:r>
          </a:p>
          <a:p>
            <a:pPr lvl="1">
              <a:buSzPct val="85000"/>
            </a:pPr>
            <a:r>
              <a:rPr lang="en-US" dirty="0"/>
              <a:t>If you want to use Wireshark to capture a communication, you </a:t>
            </a:r>
            <a:br>
              <a:rPr lang="en-US" dirty="0"/>
            </a:br>
            <a:r>
              <a:rPr lang="en-US" dirty="0"/>
              <a:t>need to sniff</a:t>
            </a:r>
          </a:p>
          <a:p>
            <a:pPr lvl="1">
              <a:buSzPct val="85000"/>
            </a:pPr>
            <a:r>
              <a:rPr lang="en-US" dirty="0"/>
              <a:t>To redirect all traffic from a VLAN to an IDS/IPS</a:t>
            </a:r>
          </a:p>
          <a:p>
            <a:pPr lvl="1">
              <a:buSzPct val="85000"/>
            </a:pPr>
            <a:r>
              <a:rPr lang="en-US" dirty="0"/>
              <a:t>Redirect all VoIP calls from a VLAN so you can record the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E999C-24E3-4E24-82AE-063841F797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29754"/>
      </p:ext>
    </p:extLst>
  </p:cSld>
  <p:clrMapOvr>
    <a:masterClrMapping/>
  </p:clrMapOvr>
  <p:transition spd="slow" advClick="0" advTm="5000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F751E-1CD0-47EC-9129-DA94EECF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SPAN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810FE-216E-4F4C-9213-09A9F396A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SPAN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11991-4101-4B27-8A97-044BCAD1DD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Remote SPAN (RSPAN)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ED818-5704-4731-9B0D-733EB548A9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5082-E889-4968-8A5F-320E3222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5" y="2662709"/>
            <a:ext cx="4874795" cy="1890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7A0AB-5688-4A9D-9833-8EF59C33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188" y="2111594"/>
            <a:ext cx="4138650" cy="34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863"/>
      </p:ext>
    </p:extLst>
  </p:cSld>
  <p:clrMapOvr>
    <a:masterClrMapping/>
  </p:clrMapOvr>
  <p:transition spd="slow" advClick="0" advTm="5000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management systems (7)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2648927"/>
      </p:ext>
    </p:extLst>
  </p:cSld>
  <p:clrMapOvr>
    <a:masterClrMapping/>
  </p:clrMapOvr>
  <p:transition spd="slow" advClick="0" advTm="5000">
    <p:push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70E21-A019-424D-A6EC-BAF161C5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management system?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D3A4F-AA2B-4D5C-B1C5-2077E2E273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195388"/>
            <a:ext cx="11817350" cy="5202237"/>
          </a:xfrm>
        </p:spPr>
        <p:txBody>
          <a:bodyPr/>
          <a:lstStyle/>
          <a:p>
            <a:r>
              <a:rPr lang="en-US" dirty="0"/>
              <a:t>A central “hub” to monitor and</a:t>
            </a:r>
            <a:br>
              <a:rPr lang="en-US" dirty="0"/>
            </a:br>
            <a:r>
              <a:rPr lang="en-US" dirty="0"/>
              <a:t>manage multiple devices</a:t>
            </a:r>
          </a:p>
          <a:p>
            <a:r>
              <a:rPr lang="en-US" dirty="0"/>
              <a:t>Advantages:</a:t>
            </a:r>
          </a:p>
          <a:p>
            <a:pPr lvl="1">
              <a:buSzPct val="85000"/>
            </a:pPr>
            <a:r>
              <a:rPr lang="en-US" dirty="0"/>
              <a:t>Easy to manage your network</a:t>
            </a:r>
          </a:p>
          <a:p>
            <a:pPr lvl="1">
              <a:buSzPct val="85000"/>
            </a:pPr>
            <a:r>
              <a:rPr lang="en-US" dirty="0"/>
              <a:t>Saves time</a:t>
            </a:r>
          </a:p>
          <a:p>
            <a:pPr lvl="1">
              <a:buSzPct val="85000"/>
            </a:pPr>
            <a:r>
              <a:rPr lang="en-US" dirty="0"/>
              <a:t>Cost effective</a:t>
            </a:r>
          </a:p>
          <a:p>
            <a:pPr lvl="1">
              <a:buSzPct val="85000"/>
            </a:pPr>
            <a:r>
              <a:rPr lang="en-US" dirty="0"/>
              <a:t>Decreases downtime</a:t>
            </a:r>
          </a:p>
          <a:p>
            <a:pPr lvl="1">
              <a:buSzPct val="85000"/>
            </a:pPr>
            <a:r>
              <a:rPr lang="en-US" dirty="0"/>
              <a:t>…more?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06ABB-B663-49D5-89E3-B787FF17AE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5D52C-D5C4-4A1C-A9CD-2C3D32E4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88" y="1450267"/>
            <a:ext cx="5336235" cy="44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41250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DA072-A3D8-4FD3-8BA5-3CE19BAE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MSTP: multiple regions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24156-3883-4812-8F73-2C33BC7560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682D31-3FF2-4586-9169-EA7B9839A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82029"/>
            <a:ext cx="11353800" cy="552401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85060514"/>
      </p:ext>
    </p:extLst>
  </p:cSld>
  <p:clrMapOvr>
    <a:masterClrMapping/>
  </p:clrMapOvr>
  <p:transition spd="slow" advClick="0" advTm="5000"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2814BC-08BD-4813-AD09-F9DE70A3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SNMP components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6C1E05-7FA1-414D-B142-2825A6A15F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5813"/>
            <a:ext cx="6322142" cy="5202237"/>
          </a:xfrm>
        </p:spPr>
        <p:txBody>
          <a:bodyPr/>
          <a:lstStyle/>
          <a:p>
            <a:r>
              <a:rPr lang="en-US" dirty="0"/>
              <a:t>Agent</a:t>
            </a:r>
          </a:p>
          <a:p>
            <a:r>
              <a:rPr lang="en-US" dirty="0"/>
              <a:t>Management station (NMS)</a:t>
            </a:r>
          </a:p>
          <a:p>
            <a:r>
              <a:rPr lang="en-US" dirty="0"/>
              <a:t>SNMP messages</a:t>
            </a:r>
          </a:p>
          <a:p>
            <a:r>
              <a:rPr lang="en-US" dirty="0"/>
              <a:t>Management information base (MIB)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EDA93-9EB0-403A-B839-699F611697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5" name="Picture 4" descr="Свързано изображение">
            <a:extLst>
              <a:ext uri="{FF2B5EF4-FFF2-40B4-BE49-F238E27FC236}">
                <a16:creationId xmlns:a16="http://schemas.microsoft.com/office/drawing/2014/main" id="{9A4474DA-1F2A-46CC-8F73-93D76B1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83" y="1407645"/>
            <a:ext cx="4901804" cy="46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912249"/>
      </p:ext>
    </p:extLst>
  </p:cSld>
  <p:clrMapOvr>
    <a:masterClrMapping/>
  </p:clrMapOvr>
  <p:transition spd="slow" advClick="0" advTm="5000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2814BC-08BD-4813-AD09-F9DE70A3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SNMP message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6C1E05-7FA1-414D-B142-2825A6A15F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2884" y="1406810"/>
            <a:ext cx="5983116" cy="461871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Get</a:t>
            </a:r>
            <a:r>
              <a:rPr lang="en-US" dirty="0"/>
              <a:t> - Read only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Set</a:t>
            </a:r>
            <a:r>
              <a:rPr lang="en-US" dirty="0"/>
              <a:t> - Read/Write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C000"/>
                </a:solidFill>
              </a:rPr>
              <a:t>Trap</a:t>
            </a:r>
            <a:r>
              <a:rPr lang="en-US" dirty="0"/>
              <a:t> - generated by the agent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EDA93-9EB0-403A-B839-699F611697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7" name="Picture 6" descr="Свързано изображение">
            <a:extLst>
              <a:ext uri="{FF2B5EF4-FFF2-40B4-BE49-F238E27FC236}">
                <a16:creationId xmlns:a16="http://schemas.microsoft.com/office/drawing/2014/main" id="{12B7B151-B91C-4E71-A903-CF17586C9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83" y="1407645"/>
            <a:ext cx="4901804" cy="46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1A8BA63-BDA5-4F76-84A6-E7288A73906B}"/>
              </a:ext>
            </a:extLst>
          </p:cNvPr>
          <p:cNvSpPr/>
          <p:nvPr/>
        </p:nvSpPr>
        <p:spPr>
          <a:xfrm rot="1092705">
            <a:off x="8290888" y="1859538"/>
            <a:ext cx="223639" cy="2581116"/>
          </a:xfrm>
          <a:prstGeom prst="downArrow">
            <a:avLst>
              <a:gd name="adj1" fmla="val 50000"/>
              <a:gd name="adj2" fmla="val 14354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3568E8-BFCB-4A56-BFDD-D4B96AA98C78}"/>
              </a:ext>
            </a:extLst>
          </p:cNvPr>
          <p:cNvSpPr/>
          <p:nvPr/>
        </p:nvSpPr>
        <p:spPr>
          <a:xfrm rot="5400000">
            <a:off x="8769235" y="3018100"/>
            <a:ext cx="2357172" cy="263994"/>
          </a:xfrm>
          <a:prstGeom prst="rightArrow">
            <a:avLst>
              <a:gd name="adj1" fmla="val 50000"/>
              <a:gd name="adj2" fmla="val 10607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6DD34C-CE6A-4DBF-8076-A4C7AE640B95}"/>
              </a:ext>
            </a:extLst>
          </p:cNvPr>
          <p:cNvSpPr/>
          <p:nvPr/>
        </p:nvSpPr>
        <p:spPr>
          <a:xfrm rot="15579311">
            <a:off x="9254185" y="2926826"/>
            <a:ext cx="2532482" cy="264839"/>
          </a:xfrm>
          <a:prstGeom prst="rightArrow">
            <a:avLst>
              <a:gd name="adj1" fmla="val 50000"/>
              <a:gd name="adj2" fmla="val 1064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515108847"/>
      </p:ext>
    </p:extLst>
  </p:cSld>
  <p:clrMapOvr>
    <a:masterClrMapping/>
  </p:clrMapOvr>
  <p:transition spd="slow" advClick="0" advTm="5000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F1B3E8-2ABB-453F-819A-476D091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SNMP MIB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35EAD-D5AD-4A25-9DB1-3E8DD5E36C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646" y="1311670"/>
            <a:ext cx="5866960" cy="5202237"/>
          </a:xfrm>
        </p:spPr>
        <p:txBody>
          <a:bodyPr>
            <a:normAutofit/>
          </a:bodyPr>
          <a:lstStyle/>
          <a:p>
            <a:r>
              <a:rPr lang="en-US" sz="3200" dirty="0"/>
              <a:t>MIB: Management Information Base</a:t>
            </a:r>
          </a:p>
          <a:p>
            <a:r>
              <a:rPr lang="en-US" sz="3200" dirty="0"/>
              <a:t>Collection of information </a:t>
            </a:r>
            <a:br>
              <a:rPr lang="en-US" sz="3200" dirty="0"/>
            </a:br>
            <a:r>
              <a:rPr lang="en-US" sz="3200" dirty="0"/>
              <a:t>organized hierarchically</a:t>
            </a:r>
          </a:p>
          <a:p>
            <a:r>
              <a:rPr lang="en-US" sz="3200" dirty="0"/>
              <a:t>Each entry in MIB is addressed through OID (object ID)</a:t>
            </a:r>
          </a:p>
          <a:p>
            <a:r>
              <a:rPr lang="en-US" sz="3200" dirty="0"/>
              <a:t>MIB structure must be known by the NMS and the agents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FD20-24C2-4A15-B1D3-D141172959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Picture 2" descr="Image result for snmp mib">
            <a:extLst>
              <a:ext uri="{FF2B5EF4-FFF2-40B4-BE49-F238E27FC236}">
                <a16:creationId xmlns:a16="http://schemas.microsoft.com/office/drawing/2014/main" id="{4B4B0698-33CF-4E52-AF63-E3339080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44" y="1855043"/>
            <a:ext cx="6014210" cy="364948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55175"/>
      </p:ext>
    </p:extLst>
  </p:cSld>
  <p:clrMapOvr>
    <a:masterClrMapping/>
  </p:clrMapOvr>
  <p:transition spd="slow" advClick="0" advTm="5000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6B5734-C27B-4FAF-BEF0-605654D7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SNMP versions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4BFFA-334A-460B-9F6F-3192E6FAAC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9511" y="1304925"/>
            <a:ext cx="11817350" cy="5400675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SNMP v1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poor security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not very good performance</a:t>
            </a:r>
          </a:p>
          <a:p>
            <a:r>
              <a:rPr lang="en-US" dirty="0"/>
              <a:t>SNMP v2c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poor security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better performance</a:t>
            </a:r>
          </a:p>
          <a:p>
            <a:r>
              <a:rPr lang="en-US" dirty="0"/>
              <a:t>SNMP v3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Secure and with good performance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difficult to configure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8F7AB-320B-48C5-B7B6-D35925333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25065"/>
      </p:ext>
    </p:extLst>
  </p:cSld>
  <p:clrMapOvr>
    <a:masterClrMapping/>
  </p:clrMapOvr>
  <p:transition spd="slow" advClick="0" advTm="5000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DC3B8D-9434-44B4-A465-999AEA3C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and virtual networks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0AF70D-50D6-49DF-8181-871143CC0C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25" y="1195388"/>
            <a:ext cx="11817350" cy="5202237"/>
          </a:xfrm>
        </p:spPr>
        <p:txBody>
          <a:bodyPr/>
          <a:lstStyle/>
          <a:p>
            <a:r>
              <a:rPr lang="en-US" dirty="0"/>
              <a:t>In Hyper-V, when you create a new network, you create a new </a:t>
            </a:r>
            <a:br>
              <a:rPr lang="en-US" dirty="0"/>
            </a:br>
            <a:r>
              <a:rPr lang="en-US" u="sng" dirty="0"/>
              <a:t>virtual switch</a:t>
            </a:r>
          </a:p>
          <a:p>
            <a:r>
              <a:rPr lang="en-US" dirty="0"/>
              <a:t>You can create different types of networking (switches), </a:t>
            </a:r>
            <a:br>
              <a:rPr lang="en-US" dirty="0"/>
            </a:br>
            <a:r>
              <a:rPr lang="en-US" dirty="0"/>
              <a:t>depending on your needs:</a:t>
            </a:r>
          </a:p>
          <a:p>
            <a:pPr lvl="1"/>
            <a:r>
              <a:rPr lang="en-US" dirty="0"/>
              <a:t>Private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E35E1-BA29-4C1A-A4A3-CCF912FBD4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585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437A4-8928-457B-8111-0AC721AF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114" y="3676960"/>
            <a:ext cx="915034" cy="678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6F2DAF-9555-475A-9464-153974AF6D37}"/>
              </a:ext>
            </a:extLst>
          </p:cNvPr>
          <p:cNvSpPr/>
          <p:nvPr/>
        </p:nvSpPr>
        <p:spPr bwMode="auto">
          <a:xfrm>
            <a:off x="240530" y="1865138"/>
            <a:ext cx="4545574" cy="221076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EBF12-3923-4F5A-8B1F-AB2E8C461CFC}"/>
              </a:ext>
            </a:extLst>
          </p:cNvPr>
          <p:cNvSpPr txBox="1"/>
          <p:nvPr/>
        </p:nvSpPr>
        <p:spPr>
          <a:xfrm>
            <a:off x="240530" y="4070666"/>
            <a:ext cx="4545573" cy="4753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Windows 10 Hyper-V host with VMware Player</a:t>
            </a:r>
          </a:p>
        </p:txBody>
      </p:sp>
      <p:pic>
        <p:nvPicPr>
          <p:cNvPr id="1028" name="Picture 4" descr="https://png.pngtree.com/svg/20170919/node_other_server__1247328.png">
            <a:extLst>
              <a:ext uri="{FF2B5EF4-FFF2-40B4-BE49-F238E27FC236}">
                <a16:creationId xmlns:a16="http://schemas.microsoft.com/office/drawing/2014/main" id="{C9EBDF72-1243-4022-93A8-07893DE4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8" y="2447871"/>
            <a:ext cx="1025202" cy="10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A6A30E-EEAF-4368-BC47-7D05DF68C022}"/>
              </a:ext>
            </a:extLst>
          </p:cNvPr>
          <p:cNvSpPr txBox="1"/>
          <p:nvPr/>
        </p:nvSpPr>
        <p:spPr>
          <a:xfrm>
            <a:off x="365985" y="1865138"/>
            <a:ext cx="1046532" cy="6802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HPE IMC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(WS 2019)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56F69-8204-4A73-8EE9-DC9F4C249F8D}"/>
              </a:ext>
            </a:extLst>
          </p:cNvPr>
          <p:cNvSpPr/>
          <p:nvPr/>
        </p:nvSpPr>
        <p:spPr bwMode="auto">
          <a:xfrm>
            <a:off x="7452411" y="1865138"/>
            <a:ext cx="4526426" cy="2205526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1C5D13-08FB-474A-90D8-D7AF0FE2143E}"/>
              </a:ext>
            </a:extLst>
          </p:cNvPr>
          <p:cNvSpPr txBox="1"/>
          <p:nvPr/>
        </p:nvSpPr>
        <p:spPr>
          <a:xfrm>
            <a:off x="7452411" y="4070826"/>
            <a:ext cx="4526426" cy="4753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Windows 10 Hyper-V host with VMware Player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F8609-75C0-4716-90E3-112D2DB25D5B}"/>
              </a:ext>
            </a:extLst>
          </p:cNvPr>
          <p:cNvSpPr txBox="1"/>
          <p:nvPr/>
        </p:nvSpPr>
        <p:spPr>
          <a:xfrm>
            <a:off x="343170" y="3446115"/>
            <a:ext cx="1025203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10.1.1.1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B40F3-0D1F-4C24-9A20-D3818C8DAEB0}"/>
              </a:ext>
            </a:extLst>
          </p:cNvPr>
          <p:cNvSpPr txBox="1"/>
          <p:nvPr/>
        </p:nvSpPr>
        <p:spPr>
          <a:xfrm>
            <a:off x="9715624" y="3460517"/>
            <a:ext cx="2043887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10.1.1.6 and 10.1.1.7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3CC37F-EFE8-4E89-A757-8AF390D41CF5}"/>
              </a:ext>
            </a:extLst>
          </p:cNvPr>
          <p:cNvSpPr txBox="1"/>
          <p:nvPr/>
        </p:nvSpPr>
        <p:spPr>
          <a:xfrm>
            <a:off x="5609557" y="4308345"/>
            <a:ext cx="1055626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10.1.1.4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34594-12FE-4088-9295-C074B511D224}"/>
              </a:ext>
            </a:extLst>
          </p:cNvPr>
          <p:cNvSpPr txBox="1"/>
          <p:nvPr/>
        </p:nvSpPr>
        <p:spPr>
          <a:xfrm>
            <a:off x="1832315" y="4537233"/>
            <a:ext cx="1247723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10.1.1.100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FA130-0694-40AD-9C8B-762679AF313E}"/>
              </a:ext>
            </a:extLst>
          </p:cNvPr>
          <p:cNvSpPr txBox="1"/>
          <p:nvPr/>
        </p:nvSpPr>
        <p:spPr>
          <a:xfrm>
            <a:off x="9026867" y="4514054"/>
            <a:ext cx="1247723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1600"/>
            </a:lvl1pPr>
          </a:lstStyle>
          <a:p>
            <a:r>
              <a:rPr lang="en-US" dirty="0"/>
              <a:t>10.1.1.200</a:t>
            </a:r>
          </a:p>
        </p:txBody>
      </p:sp>
      <p:pic>
        <p:nvPicPr>
          <p:cNvPr id="28" name="Picture 12" descr="https://i.kisscc0.com/20180813/cqw/kisscc0-graphics-cards-video-adapters-conventional-pci-c-pci-video-card-icon-5b7226680cf866.0339135915342075920531.png">
            <a:extLst>
              <a:ext uri="{FF2B5EF4-FFF2-40B4-BE49-F238E27FC236}">
                <a16:creationId xmlns:a16="http://schemas.microsoft.com/office/drawing/2014/main" id="{D889F151-3CBB-45E0-8E0F-698652B61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899" y="3544855"/>
            <a:ext cx="638437" cy="6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CDF55AA-120D-48DB-8B15-98A6E1407423}"/>
              </a:ext>
            </a:extLst>
          </p:cNvPr>
          <p:cNvCxnSpPr>
            <a:cxnSpLocks/>
          </p:cNvCxnSpPr>
          <p:nvPr/>
        </p:nvCxnSpPr>
        <p:spPr>
          <a:xfrm>
            <a:off x="1091243" y="2982816"/>
            <a:ext cx="3554906" cy="966871"/>
          </a:xfrm>
          <a:prstGeom prst="bentConnector3">
            <a:avLst>
              <a:gd name="adj1" fmla="val 16757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https://i.kisscc0.com/20180813/cqw/kisscc0-graphics-cards-video-adapters-conventional-pci-c-pci-video-card-icon-5b7226680cf866.0339135915342075920531.png">
            <a:extLst>
              <a:ext uri="{FF2B5EF4-FFF2-40B4-BE49-F238E27FC236}">
                <a16:creationId xmlns:a16="http://schemas.microsoft.com/office/drawing/2014/main" id="{508BF4AA-770D-4A32-8714-6EEEC08B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65620" y="3570061"/>
            <a:ext cx="590456" cy="59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DB5E6E-510C-46C9-8640-1AB8F2AF2B2D}"/>
              </a:ext>
            </a:extLst>
          </p:cNvPr>
          <p:cNvGrpSpPr/>
          <p:nvPr/>
        </p:nvGrpSpPr>
        <p:grpSpPr>
          <a:xfrm>
            <a:off x="1971201" y="2116643"/>
            <a:ext cx="1108837" cy="1257211"/>
            <a:chOff x="8513152" y="3192487"/>
            <a:chExt cx="1108837" cy="1257211"/>
          </a:xfrm>
        </p:grpSpPr>
        <p:pic>
          <p:nvPicPr>
            <p:cNvPr id="1032" name="Picture 8" descr="https://www.techbuyer.com/media/catalog/product/cache/10f519365b01716ddb90abc57de5a837/J/8/J8753A_9.png">
              <a:extLst>
                <a:ext uri="{FF2B5EF4-FFF2-40B4-BE49-F238E27FC236}">
                  <a16:creationId xmlns:a16="http://schemas.microsoft.com/office/drawing/2014/main" id="{66FF9FC2-A837-4E95-B9BD-6753AA704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152" y="3414105"/>
              <a:ext cx="1108837" cy="8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589464-DD3A-4FD9-8088-8B0A64A15B70}"/>
                </a:ext>
              </a:extLst>
            </p:cNvPr>
            <p:cNvSpPr txBox="1"/>
            <p:nvPr/>
          </p:nvSpPr>
          <p:spPr>
            <a:xfrm>
              <a:off x="8627660" y="3192487"/>
              <a:ext cx="663287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2"/>
                  </a:solidFill>
                </a:rPr>
                <a:t>VSR1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D5C839-CD59-4470-8B2B-A86BEC8B3C2E}"/>
                </a:ext>
              </a:extLst>
            </p:cNvPr>
            <p:cNvSpPr txBox="1"/>
            <p:nvPr/>
          </p:nvSpPr>
          <p:spPr>
            <a:xfrm>
              <a:off x="8565590" y="4006462"/>
              <a:ext cx="938552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2"/>
                  </a:solidFill>
                </a:rPr>
                <a:t>10.1.1.2</a:t>
              </a:r>
            </a:p>
          </p:txBody>
        </p:sp>
      </p:grpSp>
      <p:cxnSp>
        <p:nvCxnSpPr>
          <p:cNvPr id="1069" name="Connector: Elbow 1068">
            <a:extLst>
              <a:ext uri="{FF2B5EF4-FFF2-40B4-BE49-F238E27FC236}">
                <a16:creationId xmlns:a16="http://schemas.microsoft.com/office/drawing/2014/main" id="{37D7F174-1A82-42AA-8E72-685278DEAB46}"/>
              </a:ext>
            </a:extLst>
          </p:cNvPr>
          <p:cNvCxnSpPr>
            <a:cxnSpLocks/>
          </p:cNvCxnSpPr>
          <p:nvPr/>
        </p:nvCxnSpPr>
        <p:spPr>
          <a:xfrm rot="10800000">
            <a:off x="2748999" y="2771522"/>
            <a:ext cx="1918481" cy="1032726"/>
          </a:xfrm>
          <a:prstGeom prst="bentConnector3">
            <a:avLst>
              <a:gd name="adj1" fmla="val 70569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Connector: Elbow 1065">
            <a:extLst>
              <a:ext uri="{FF2B5EF4-FFF2-40B4-BE49-F238E27FC236}">
                <a16:creationId xmlns:a16="http://schemas.microsoft.com/office/drawing/2014/main" id="{751F5577-3D23-4890-B0AF-688DD3DFEB00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 flipV="1">
            <a:off x="7748336" y="2977639"/>
            <a:ext cx="1819262" cy="885932"/>
          </a:xfrm>
          <a:prstGeom prst="bentConnector3">
            <a:avLst>
              <a:gd name="adj1" fmla="val 80716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EB197AA-A051-4EA4-A3FF-D34E71E66DEF}"/>
              </a:ext>
            </a:extLst>
          </p:cNvPr>
          <p:cNvGrpSpPr/>
          <p:nvPr/>
        </p:nvGrpSpPr>
        <p:grpSpPr>
          <a:xfrm>
            <a:off x="3450078" y="2123409"/>
            <a:ext cx="1108837" cy="1245333"/>
            <a:chOff x="3628709" y="2025769"/>
            <a:chExt cx="1108837" cy="1245333"/>
          </a:xfrm>
        </p:grpSpPr>
        <p:pic>
          <p:nvPicPr>
            <p:cNvPr id="24" name="Picture 8" descr="https://www.techbuyer.com/media/catalog/product/cache/10f519365b01716ddb90abc57de5a837/J/8/J8753A_9.png">
              <a:extLst>
                <a:ext uri="{FF2B5EF4-FFF2-40B4-BE49-F238E27FC236}">
                  <a16:creationId xmlns:a16="http://schemas.microsoft.com/office/drawing/2014/main" id="{DEEEE74C-EF8A-4C0A-BF0D-1114B608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709" y="2247387"/>
              <a:ext cx="1108837" cy="8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68B03E-0731-4F40-955A-2C55C7CEFD92}"/>
                </a:ext>
              </a:extLst>
            </p:cNvPr>
            <p:cNvSpPr txBox="1"/>
            <p:nvPr/>
          </p:nvSpPr>
          <p:spPr>
            <a:xfrm>
              <a:off x="3764761" y="2025769"/>
              <a:ext cx="663287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2"/>
                  </a:solidFill>
                </a:rPr>
                <a:t>VSR2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2FDF16E-A729-4388-B8C2-3D80EB27914F}"/>
                </a:ext>
              </a:extLst>
            </p:cNvPr>
            <p:cNvSpPr txBox="1"/>
            <p:nvPr/>
          </p:nvSpPr>
          <p:spPr>
            <a:xfrm>
              <a:off x="3635123" y="2827866"/>
              <a:ext cx="938552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1400">
                  <a:solidFill>
                    <a:schemeClr val="bg2"/>
                  </a:solidFill>
                </a:defRPr>
              </a:lvl1pPr>
            </a:lstStyle>
            <a:p>
              <a:r>
                <a:rPr lang="en-US" dirty="0"/>
                <a:t>10.1.1.3</a:t>
              </a:r>
            </a:p>
          </p:txBody>
        </p:sp>
      </p:grpSp>
      <p:pic>
        <p:nvPicPr>
          <p:cNvPr id="82" name="Picture 4" descr="https://png.pngtree.com/svg/20170919/node_other_server__1247328.png">
            <a:extLst>
              <a:ext uri="{FF2B5EF4-FFF2-40B4-BE49-F238E27FC236}">
                <a16:creationId xmlns:a16="http://schemas.microsoft.com/office/drawing/2014/main" id="{0DA06018-15D3-4575-9906-0667D132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1" y="2486395"/>
            <a:ext cx="1025202" cy="10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7AAF1A-D974-4EC7-9360-83056C598959}"/>
              </a:ext>
            </a:extLst>
          </p:cNvPr>
          <p:cNvSpPr txBox="1"/>
          <p:nvPr/>
        </p:nvSpPr>
        <p:spPr>
          <a:xfrm>
            <a:off x="7884353" y="1900530"/>
            <a:ext cx="1106677" cy="6802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DNS Server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(WS 2019)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4DED-0450-4C3B-84B8-3311D494DA6B}"/>
              </a:ext>
            </a:extLst>
          </p:cNvPr>
          <p:cNvSpPr txBox="1"/>
          <p:nvPr/>
        </p:nvSpPr>
        <p:spPr>
          <a:xfrm>
            <a:off x="10220799" y="2019024"/>
            <a:ext cx="693167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GNS3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5489DD-6833-46B3-AA87-AF7E1F0307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10168" y="3112104"/>
            <a:ext cx="987398" cy="337862"/>
          </a:xfrm>
          <a:prstGeom prst="bentConnector3">
            <a:avLst>
              <a:gd name="adj1" fmla="val 61373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09EC6A72-CF11-44F7-A7BA-992DBDB00E5A}"/>
              </a:ext>
            </a:extLst>
          </p:cNvPr>
          <p:cNvCxnSpPr>
            <a:cxnSpLocks/>
          </p:cNvCxnSpPr>
          <p:nvPr/>
        </p:nvCxnSpPr>
        <p:spPr>
          <a:xfrm rot="5400000">
            <a:off x="7541371" y="3086908"/>
            <a:ext cx="721326" cy="545503"/>
          </a:xfrm>
          <a:prstGeom prst="bentConnector3">
            <a:avLst>
              <a:gd name="adj1" fmla="val 331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5C10F8-D8CB-4DFF-9F84-321B9EADC75C}"/>
              </a:ext>
            </a:extLst>
          </p:cNvPr>
          <p:cNvSpPr txBox="1"/>
          <p:nvPr/>
        </p:nvSpPr>
        <p:spPr>
          <a:xfrm>
            <a:off x="7996206" y="3408846"/>
            <a:ext cx="1025203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10.1.1.5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861BC339-7B4A-49B3-B5CB-E15B971D9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598" y="2438638"/>
            <a:ext cx="2099932" cy="1078001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4C18EF0C-1E23-4FB6-9503-B897632149BC}"/>
              </a:ext>
            </a:extLst>
          </p:cNvPr>
          <p:cNvCxnSpPr>
            <a:cxnSpLocks/>
            <a:endCxn id="1036" idx="1"/>
          </p:cNvCxnSpPr>
          <p:nvPr/>
        </p:nvCxnSpPr>
        <p:spPr>
          <a:xfrm flipH="1">
            <a:off x="5156076" y="3865289"/>
            <a:ext cx="71132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C4EEA89-910E-4A97-8940-E593871C5D54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6250940" y="3863571"/>
            <a:ext cx="85895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381199"/>
      </p:ext>
    </p:extLst>
  </p:cSld>
  <p:clrMapOvr>
    <a:masterClrMapping/>
  </p:clrMapOvr>
  <p:transition spd="slow" advClick="0" advTm="5000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DA6F1-1B3E-4FA6-8F0D-37B752C0B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Defined Networking (8)</a:t>
            </a:r>
          </a:p>
        </p:txBody>
      </p:sp>
    </p:spTree>
    <p:extLst>
      <p:ext uri="{BB962C8B-B14F-4D97-AF65-F5344CB8AC3E}">
        <p14:creationId xmlns:p14="http://schemas.microsoft.com/office/powerpoint/2010/main" val="600783522"/>
      </p:ext>
    </p:extLst>
  </p:cSld>
  <p:clrMapOvr>
    <a:masterClrMapping/>
  </p:clrMapOvr>
  <p:transition spd="slow" advClick="0" advTm="5000">
    <p:push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FE453-E41B-425B-83C1-8F4983AE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 (current) way of doing networking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16292-7015-4ACA-A09B-42D388CA764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195388"/>
            <a:ext cx="11817350" cy="5202237"/>
          </a:xfrm>
        </p:spPr>
        <p:txBody>
          <a:bodyPr/>
          <a:lstStyle/>
          <a:p>
            <a:r>
              <a:rPr lang="en-US" dirty="0"/>
              <a:t>Networking vendors sell proprietary hardware</a:t>
            </a:r>
          </a:p>
          <a:p>
            <a:r>
              <a:rPr lang="en-US" dirty="0"/>
              <a:t>Hardware can be different, but devices talk to each other using protocols</a:t>
            </a:r>
          </a:p>
          <a:p>
            <a:r>
              <a:rPr lang="en-US" dirty="0"/>
              <a:t>These protocols are built in the OS/image in each device</a:t>
            </a:r>
          </a:p>
          <a:p>
            <a:r>
              <a:rPr lang="en-US" dirty="0"/>
              <a:t>We need to separately configure the logic for each “box” by</a:t>
            </a:r>
            <a:br>
              <a:rPr lang="en-US" dirty="0"/>
            </a:br>
            <a:r>
              <a:rPr lang="en-US" dirty="0"/>
              <a:t>using:</a:t>
            </a:r>
          </a:p>
          <a:p>
            <a:pPr lvl="1">
              <a:buSzPct val="85000"/>
            </a:pPr>
            <a:r>
              <a:rPr lang="en-US" dirty="0"/>
              <a:t>Command Line Interface (CLI)</a:t>
            </a:r>
          </a:p>
          <a:p>
            <a:pPr lvl="1">
              <a:buSzPct val="85000"/>
            </a:pPr>
            <a:r>
              <a:rPr lang="en-US" dirty="0"/>
              <a:t>Some kind of Network Management System (NMS)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7AE89-B9C3-4865-8B6B-6CDCC23580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57465"/>
      </p:ext>
    </p:extLst>
  </p:cSld>
  <p:clrMapOvr>
    <a:masterClrMapping/>
  </p:clrMapOvr>
  <p:transition spd="slow" advClick="0" advTm="5000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007A0-3667-4953-9ED1-BA869C63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network devices make forwarding decisions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594B9-88D3-43BA-BDD1-E419EFA582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42958"/>
            <a:ext cx="11817350" cy="5202237"/>
          </a:xfrm>
        </p:spPr>
        <p:txBody>
          <a:bodyPr/>
          <a:lstStyle/>
          <a:p>
            <a:r>
              <a:rPr lang="en-US" dirty="0"/>
              <a:t>Switches and routers should decide where to send a particular packet so </a:t>
            </a:r>
            <a:r>
              <a:rPr lang="en-US" u="sng" dirty="0"/>
              <a:t>each device</a:t>
            </a:r>
            <a:r>
              <a:rPr lang="en-US" dirty="0"/>
              <a:t> may need to consider, build or change:</a:t>
            </a:r>
          </a:p>
          <a:p>
            <a:pPr lvl="1">
              <a:buSzPct val="85000"/>
            </a:pPr>
            <a:r>
              <a:rPr lang="en-US" dirty="0"/>
              <a:t>MAC address tables</a:t>
            </a:r>
          </a:p>
          <a:p>
            <a:pPr lvl="1">
              <a:buSzPct val="85000"/>
            </a:pPr>
            <a:r>
              <a:rPr lang="en-US" dirty="0"/>
              <a:t>Routing tables</a:t>
            </a:r>
          </a:p>
          <a:p>
            <a:pPr lvl="1">
              <a:buSzPct val="85000"/>
            </a:pPr>
            <a:r>
              <a:rPr lang="en-US" dirty="0"/>
              <a:t>Use ARP to find the destination MAC</a:t>
            </a:r>
          </a:p>
          <a:p>
            <a:pPr lvl="1">
              <a:buSzPct val="85000"/>
            </a:pPr>
            <a:r>
              <a:rPr lang="en-US" dirty="0"/>
              <a:t>Decrease the TTL of each packet</a:t>
            </a:r>
          </a:p>
          <a:p>
            <a:pPr>
              <a:buSzPct val="85000"/>
            </a:pPr>
            <a:r>
              <a:rPr lang="en-US" dirty="0"/>
              <a:t>Different </a:t>
            </a:r>
            <a:r>
              <a:rPr lang="en-US" b="1" dirty="0"/>
              <a:t>planes</a:t>
            </a:r>
            <a:r>
              <a:rPr lang="en-US" dirty="0"/>
              <a:t> are responsible for the different tasks: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control</a:t>
            </a:r>
            <a:r>
              <a:rPr lang="en-US" dirty="0"/>
              <a:t> plane, </a:t>
            </a:r>
            <a:r>
              <a:rPr lang="en-US" dirty="0">
                <a:solidFill>
                  <a:schemeClr val="bg1"/>
                </a:solidFill>
              </a:rPr>
              <a:t>data</a:t>
            </a:r>
            <a:r>
              <a:rPr lang="en-US" dirty="0"/>
              <a:t> plane and </a:t>
            </a:r>
            <a:r>
              <a:rPr lang="en-US" dirty="0">
                <a:solidFill>
                  <a:schemeClr val="bg1"/>
                </a:solidFill>
              </a:rPr>
              <a:t>management</a:t>
            </a:r>
            <a:r>
              <a:rPr lang="en-US" dirty="0"/>
              <a:t> plane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9D21E-87C7-45D2-9D91-057434C115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28479"/>
      </p:ext>
    </p:extLst>
  </p:cSld>
  <p:clrMapOvr>
    <a:masterClrMapping/>
  </p:clrMapOvr>
  <p:transition spd="slow" advClick="0" advTm="5000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59ED3B-5D12-4374-A287-DB1879BD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and planes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10DDE-55E2-413F-9409-BB36C27D50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Control plane </a:t>
            </a:r>
            <a:r>
              <a:rPr lang="en-US" dirty="0"/>
              <a:t>(the brain). Responsible for: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Building ARP tables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Building routing tables 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Running STP to avoid loops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Data plane </a:t>
            </a:r>
            <a:r>
              <a:rPr lang="en-US" dirty="0"/>
              <a:t>(the muscles). Responsible for: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Encapsulation/decapsulation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Adding or removing headers (802.1Q for example)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Replace source/destination address (if there is NAT)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Management plane</a:t>
            </a:r>
            <a:r>
              <a:rPr lang="en-US" dirty="0"/>
              <a:t> - used for accessing and managing the </a:t>
            </a:r>
            <a:br>
              <a:rPr lang="en-US" dirty="0"/>
            </a:br>
            <a:r>
              <a:rPr lang="en-US" dirty="0"/>
              <a:t>devices. Examples - Telnet, SSH</a:t>
            </a:r>
          </a:p>
        </p:txBody>
      </p:sp>
    </p:spTree>
    <p:extLst>
      <p:ext uri="{BB962C8B-B14F-4D97-AF65-F5344CB8AC3E}">
        <p14:creationId xmlns:p14="http://schemas.microsoft.com/office/powerpoint/2010/main" val="2196332394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A457B-23DF-451F-9055-329A59E0B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similar protocols, which one is better?</a:t>
            </a:r>
          </a:p>
          <a:p>
            <a:r>
              <a:rPr lang="en-US" u="sng" dirty="0"/>
              <a:t>PVST+ advantages</a:t>
            </a:r>
            <a:r>
              <a:rPr lang="en-US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triggers STP calculation </a:t>
            </a:r>
            <a:r>
              <a:rPr lang="en-US" dirty="0">
                <a:solidFill>
                  <a:schemeClr val="bg1"/>
                </a:solidFill>
              </a:rPr>
              <a:t>only if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/>
              <a:t>there is a potential loop in a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particular VLAN</a:t>
            </a:r>
          </a:p>
          <a:p>
            <a:pPr lvl="1">
              <a:lnSpc>
                <a:spcPct val="80000"/>
              </a:lnSpc>
            </a:pPr>
            <a:r>
              <a:rPr lang="en-US" sz="3400" dirty="0"/>
              <a:t>detailed “look” of the network – does not block ports when there is no loop on the trunks for a given VLAN  </a:t>
            </a:r>
          </a:p>
          <a:p>
            <a:pPr marL="304747" lvl="1" indent="-304747">
              <a:buClr>
                <a:schemeClr val="tx1"/>
              </a:buClr>
              <a:buSzPct val="100000"/>
            </a:pPr>
            <a:r>
              <a:rPr lang="en-US" sz="3400" u="sng" dirty="0"/>
              <a:t>PVST+ disadvantages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generates </a:t>
            </a:r>
            <a:r>
              <a:rPr lang="en-US" dirty="0">
                <a:solidFill>
                  <a:schemeClr val="bg1"/>
                </a:solidFill>
              </a:rPr>
              <a:t>a lot of overhead </a:t>
            </a:r>
            <a:r>
              <a:rPr lang="en-US" dirty="0"/>
              <a:t>in the network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proprietary protocol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26FCD-AEC2-4195-AC90-6762E99A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MSTP vs PVST+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85256715"/>
      </p:ext>
    </p:extLst>
  </p:cSld>
  <p:clrMapOvr>
    <a:masterClrMapping/>
  </p:clrMapOvr>
  <p:transition spd="slow" advClick="0" advTm="5000">
    <p:push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40E25-3A12-4677-BB8C-7E25B029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SDN?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D7A63F-D72D-4726-A64A-C9B7E40D0F0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195388"/>
            <a:ext cx="11817350" cy="5662612"/>
          </a:xfrm>
        </p:spPr>
        <p:txBody>
          <a:bodyPr/>
          <a:lstStyle/>
          <a:p>
            <a:r>
              <a:rPr lang="en-US" dirty="0"/>
              <a:t>SDN - Software Defined Networking</a:t>
            </a:r>
          </a:p>
          <a:p>
            <a:r>
              <a:rPr lang="en-US" dirty="0"/>
              <a:t>SDN uses a centralized control plane - SDN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CC38B-1D1E-450D-83D7-9545BFD6EC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93A18-BEF3-439E-B6C3-3474CF5B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58" y="2611061"/>
            <a:ext cx="4203969" cy="41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49942"/>
      </p:ext>
    </p:extLst>
  </p:cSld>
  <p:clrMapOvr>
    <a:masterClrMapping/>
  </p:clrMapOvr>
  <p:transition spd="slow" advClick="0" advTm="5000">
    <p:push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C1EA61-F215-4BC6-93E8-C60B46FB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034" y="1271930"/>
            <a:ext cx="4518604" cy="52796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3D2D57-BA55-4A8F-ABAD-BD7A4B43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controller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B729-C58D-44C3-A38B-1CCDB5C05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7F5185-54CD-4DA6-98DE-FE22E01818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71930"/>
            <a:ext cx="6627953" cy="5202237"/>
          </a:xfrm>
        </p:spPr>
        <p:txBody>
          <a:bodyPr>
            <a:normAutofit/>
          </a:bodyPr>
          <a:lstStyle/>
          <a:p>
            <a:r>
              <a:rPr lang="en-US" dirty="0"/>
              <a:t>Northbound Interface (NBI)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Used to access  and program </a:t>
            </a:r>
            <a:br>
              <a:rPr lang="en-US" sz="3000" dirty="0"/>
            </a:br>
            <a:r>
              <a:rPr lang="en-US" sz="3000" dirty="0"/>
              <a:t>the controller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Can have GUI, CLI and API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You can write scripts for </a:t>
            </a:r>
            <a:br>
              <a:rPr lang="en-US" sz="3000" dirty="0"/>
            </a:br>
            <a:r>
              <a:rPr lang="en-US" sz="3000" dirty="0"/>
              <a:t>automation</a:t>
            </a:r>
          </a:p>
          <a:p>
            <a:r>
              <a:rPr lang="en-US" dirty="0"/>
              <a:t>Southbound Interface (SBI)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The controller’s communication</a:t>
            </a:r>
            <a:br>
              <a:rPr lang="en-US" sz="3000" dirty="0"/>
            </a:br>
            <a:r>
              <a:rPr lang="en-US" sz="3000" dirty="0"/>
              <a:t>with the “dumb” devices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SzPct val="85000"/>
            </a:pPr>
            <a:r>
              <a:rPr lang="en-US" sz="3000" dirty="0"/>
              <a:t>It is a software interface, often API</a:t>
            </a:r>
          </a:p>
        </p:txBody>
      </p:sp>
    </p:spTree>
    <p:extLst>
      <p:ext uri="{BB962C8B-B14F-4D97-AF65-F5344CB8AC3E}">
        <p14:creationId xmlns:p14="http://schemas.microsoft.com/office/powerpoint/2010/main" val="1530143851"/>
      </p:ext>
    </p:extLst>
  </p:cSld>
  <p:clrMapOvr>
    <a:masterClrMapping/>
  </p:clrMapOvr>
  <p:transition spd="slow" advClick="0" advTm="5000">
    <p:push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5089F-EA98-4DB4-8C74-43CD5A24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northbound interface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DA3C8-474A-4284-976F-C229449597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49375"/>
            <a:ext cx="7114349" cy="5202237"/>
          </a:xfrm>
        </p:spPr>
        <p:txBody>
          <a:bodyPr/>
          <a:lstStyle/>
          <a:p>
            <a:r>
              <a:rPr lang="en-US" dirty="0"/>
              <a:t>The interface allows multiple </a:t>
            </a:r>
            <a:br>
              <a:rPr lang="en-US" dirty="0"/>
            </a:br>
            <a:r>
              <a:rPr lang="en-US" dirty="0"/>
              <a:t>applications to access the controller:</a:t>
            </a:r>
          </a:p>
          <a:p>
            <a:pPr lvl="1"/>
            <a:r>
              <a:rPr lang="en-US" dirty="0"/>
              <a:t>GUI</a:t>
            </a:r>
          </a:p>
          <a:p>
            <a:pPr lvl="1"/>
            <a:r>
              <a:rPr lang="en-US" dirty="0"/>
              <a:t>Java/Python or other scripts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</a:t>
            </a:r>
          </a:p>
          <a:p>
            <a:pPr lvl="1"/>
            <a:endParaRPr lang="en-US" dirty="0"/>
          </a:p>
          <a:p>
            <a:r>
              <a:rPr lang="en-US" u="sng" dirty="0"/>
              <a:t>REST API</a:t>
            </a:r>
            <a:r>
              <a:rPr lang="en-US" dirty="0"/>
              <a:t> (next slide) is typically used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D98EC-E602-4B94-AA65-0BFFDA6A4C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3271B-7005-424F-B906-2E97E216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512" y="1403397"/>
            <a:ext cx="4439863" cy="48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2658"/>
      </p:ext>
    </p:extLst>
  </p:cSld>
  <p:clrMapOvr>
    <a:masterClrMapping/>
  </p:clrMapOvr>
  <p:transition spd="slow" advClick="0" advTm="5000">
    <p:push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3DBDE8-1B9E-4AB4-8E5B-C661B075F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the controller’s communication with the “dumb”</a:t>
            </a:r>
            <a:br>
              <a:rPr lang="en-US" dirty="0"/>
            </a:br>
            <a:r>
              <a:rPr lang="en-US" dirty="0"/>
              <a:t>hardware</a:t>
            </a:r>
          </a:p>
          <a:p>
            <a:r>
              <a:rPr lang="en-US" dirty="0"/>
              <a:t>It specifies a software (not a physical) interface</a:t>
            </a:r>
          </a:p>
          <a:p>
            <a:r>
              <a:rPr lang="en-US" dirty="0"/>
              <a:t>Some popular southbound interfaces:</a:t>
            </a:r>
          </a:p>
          <a:p>
            <a:pPr lvl="1">
              <a:buSzPct val="85000"/>
            </a:pPr>
            <a:r>
              <a:rPr lang="en-US" u="sng" dirty="0"/>
              <a:t>OpenFlow</a:t>
            </a:r>
          </a:p>
          <a:p>
            <a:pPr lvl="1">
              <a:buSzPct val="85000"/>
            </a:pPr>
            <a:r>
              <a:rPr lang="en-US" dirty="0"/>
              <a:t>Cisco OpFlex</a:t>
            </a:r>
          </a:p>
          <a:p>
            <a:pPr lvl="1">
              <a:buSzPct val="85000"/>
            </a:pPr>
            <a:r>
              <a:rPr lang="en-US" dirty="0"/>
              <a:t>CLI (in the APIC-EM controller)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CDB799-C338-4045-8FA8-349417CF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southbound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A9AE-9646-4476-A39A-6E37E7FF4E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09131"/>
      </p:ext>
    </p:extLst>
  </p:cSld>
  <p:clrMapOvr>
    <a:masterClrMapping/>
  </p:clrMapOvr>
  <p:transition spd="slow" advClick="0" advTm="5000">
    <p:push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1035-FF9B-49F9-8120-1563DD9A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OpenFlow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A2B2-5689-4BD5-812D-DAEF8D5ED9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0925-0003-4C1E-A9E0-4F6F7A1B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4" y="1332891"/>
            <a:ext cx="7892205" cy="521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3831"/>
      </p:ext>
    </p:extLst>
  </p:cSld>
  <p:clrMapOvr>
    <a:masterClrMapping/>
  </p:clrMapOvr>
  <p:transition spd="slow" advClick="0" advTm="5000">
    <p:push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F3853-82CD-4552-8B06-08C9E4C6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Mininet and miniedit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CF23F-51BE-4262-BF05-F5A75F0A46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09857-8AA4-4E30-B768-90C7EC69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55" y="1377489"/>
            <a:ext cx="7206343" cy="53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1483"/>
      </p:ext>
    </p:extLst>
  </p:cSld>
  <p:clrMapOvr>
    <a:masterClrMapping/>
  </p:clrMapOvr>
  <p:transition spd="slow" advClick="0" advTm="5000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DA6F1-1B3E-4FA6-8F0D-37B752C0B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408429"/>
          </a:xfrm>
        </p:spPr>
        <p:txBody>
          <a:bodyPr/>
          <a:lstStyle/>
          <a:p>
            <a:r>
              <a:rPr lang="en-US" dirty="0"/>
              <a:t>Cloud networking with Microsoft </a:t>
            </a:r>
            <a:br>
              <a:rPr lang="en-US" dirty="0"/>
            </a:br>
            <a:r>
              <a:rPr lang="en-US" dirty="0"/>
              <a:t>Azure (9)</a:t>
            </a:r>
          </a:p>
        </p:txBody>
      </p:sp>
    </p:spTree>
    <p:extLst>
      <p:ext uri="{BB962C8B-B14F-4D97-AF65-F5344CB8AC3E}">
        <p14:creationId xmlns:p14="http://schemas.microsoft.com/office/powerpoint/2010/main" val="3274053151"/>
      </p:ext>
    </p:extLst>
  </p:cSld>
  <p:clrMapOvr>
    <a:masterClrMapping/>
  </p:clrMapOvr>
  <p:transition spd="slow" advClick="0" advTm="5000">
    <p:push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DD073-F7FC-4772-A197-30C4B96A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VNets and subnets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869E-90D8-48B4-AC56-79451B9B9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B86D7E-AD27-4C2B-B1C2-0E14449C4F20}"/>
              </a:ext>
            </a:extLst>
          </p:cNvPr>
          <p:cNvSpPr txBox="1">
            <a:spLocks/>
          </p:cNvSpPr>
          <p:nvPr/>
        </p:nvSpPr>
        <p:spPr>
          <a:xfrm>
            <a:off x="190405" y="1279956"/>
            <a:ext cx="11801455" cy="2476796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/>
            <a:r>
              <a:rPr lang="en-US" sz="3400" dirty="0"/>
              <a:t>A virtual network can be segmented into one or more subnets</a:t>
            </a:r>
          </a:p>
          <a:p>
            <a:pPr marL="341313" indent="-341313"/>
            <a:r>
              <a:rPr lang="en-US" sz="3400" dirty="0"/>
              <a:t>Subnets provide logical divisions within your network</a:t>
            </a:r>
          </a:p>
          <a:p>
            <a:pPr marL="341313" indent="-341313"/>
            <a:r>
              <a:rPr lang="en-US" sz="3400" dirty="0"/>
              <a:t>Benefits of subnetting a virtual network include security and performance</a:t>
            </a:r>
          </a:p>
          <a:p>
            <a:pPr marL="341313" indent="-341313"/>
            <a:r>
              <a:rPr lang="en-US" sz="3400" dirty="0"/>
              <a:t>Each subnet must have a unique address range - cannot overlap with other </a:t>
            </a:r>
            <a:br>
              <a:rPr lang="en-US" sz="3400" dirty="0"/>
            </a:br>
            <a:r>
              <a:rPr lang="en-US" sz="3400" dirty="0"/>
              <a:t>subnets in the virtual network in the subscription</a:t>
            </a:r>
          </a:p>
        </p:txBody>
      </p:sp>
      <p:pic>
        <p:nvPicPr>
          <p:cNvPr id="9" name="Picture 8" descr="The Create virtual network page of the Azure portal is shown. The Address space, 10.1.0.0/16, is highlighted. Connected to the address space are two subnets. Subnet 1 has an address of 10.1.0.0/17. Subnet 2 has an address of 10.1.128.0/17. ">
            <a:extLst>
              <a:ext uri="{FF2B5EF4-FFF2-40B4-BE49-F238E27FC236}">
                <a16:creationId xmlns:a16="http://schemas.microsoft.com/office/drawing/2014/main" id="{113520A3-C143-42FA-AC46-125F2DCE6D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06" y="4053304"/>
            <a:ext cx="8383732" cy="2425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1919007"/>
      </p:ext>
    </p:extLst>
  </p:cSld>
  <p:clrMapOvr>
    <a:masterClrMapping/>
  </p:clrMapOvr>
  <p:transition spd="slow" advClick="0" advTm="5000">
    <p:push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DD073-F7FC-4772-A197-30C4B96A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Groups (NSG)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869E-90D8-48B4-AC56-79451B9B9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B86D7E-AD27-4C2B-B1C2-0E14449C4F20}"/>
              </a:ext>
            </a:extLst>
          </p:cNvPr>
          <p:cNvSpPr txBox="1">
            <a:spLocks/>
          </p:cNvSpPr>
          <p:nvPr/>
        </p:nvSpPr>
        <p:spPr>
          <a:xfrm>
            <a:off x="190405" y="1241397"/>
            <a:ext cx="11801455" cy="236662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77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/>
            <a:r>
              <a:rPr lang="en-US" dirty="0"/>
              <a:t>You can limit network traffic to resources in a virtual network</a:t>
            </a:r>
            <a:endParaRPr lang="bs-Latn-BA" dirty="0"/>
          </a:p>
          <a:p>
            <a:pPr marL="341313" indent="-341313"/>
            <a:r>
              <a:rPr lang="en-US" dirty="0"/>
              <a:t>An NSG contains a list of security rules that allow or deny inbound or outbound </a:t>
            </a:r>
            <a:br>
              <a:rPr lang="en-US" dirty="0"/>
            </a:br>
            <a:r>
              <a:rPr lang="en-US" dirty="0"/>
              <a:t>network traffic </a:t>
            </a:r>
          </a:p>
          <a:p>
            <a:pPr marL="341313" indent="-341313"/>
            <a:r>
              <a:rPr lang="en-US" dirty="0"/>
              <a:t>An NSG can be associated to a subnet or a network interface</a:t>
            </a:r>
          </a:p>
          <a:p>
            <a:pPr marL="341313" indent="-341313"/>
            <a:r>
              <a:rPr lang="en-US" dirty="0"/>
              <a:t>Similar to Access Control Lists discussed before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2E94-9A49-4D46-A1FB-B28585FF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618" y="3608025"/>
            <a:ext cx="4225027" cy="3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0291"/>
      </p:ext>
    </p:extLst>
  </p:cSld>
  <p:clrMapOvr>
    <a:masterClrMapping/>
  </p:clrMapOvr>
  <p:transition spd="slow" advClick="0" advTm="5000">
    <p:push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 peering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6694" y="1268603"/>
            <a:ext cx="12192000" cy="2113882"/>
          </a:xfrm>
        </p:spPr>
        <p:txBody>
          <a:bodyPr>
            <a:normAutofit/>
          </a:bodyPr>
          <a:lstStyle/>
          <a:p>
            <a:pPr marL="401638" indent="-401638"/>
            <a:r>
              <a:rPr lang="en-US" sz="3200" dirty="0"/>
              <a:t>VNet peering connects two Azure virtual networks </a:t>
            </a:r>
          </a:p>
          <a:p>
            <a:pPr marL="401638" indent="-401638"/>
            <a:r>
              <a:rPr lang="en-US" sz="3200" dirty="0"/>
              <a:t>Peered networks use the Azure backbone for privacy and isolation</a:t>
            </a:r>
          </a:p>
          <a:p>
            <a:pPr marL="401638" indent="-401638"/>
            <a:r>
              <a:rPr lang="en-US" sz="3200" dirty="0"/>
              <a:t>Easy to setup, seamless data transfer and great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313279-8329-48F1-9B4C-3002A5B287DB}"/>
              </a:ext>
            </a:extLst>
          </p:cNvPr>
          <p:cNvSpPr txBox="1"/>
          <p:nvPr/>
        </p:nvSpPr>
        <p:spPr>
          <a:xfrm>
            <a:off x="800897" y="3705257"/>
            <a:ext cx="3945617" cy="2369596"/>
          </a:xfrm>
          <a:prstGeom prst="rect">
            <a:avLst/>
          </a:prstGeom>
          <a:solidFill>
            <a:srgbClr val="F4F5F7">
              <a:lumMod val="75000"/>
              <a:alpha val="15000"/>
            </a:srgbClr>
          </a:solidFill>
          <a:ln w="12700">
            <a:solidFill>
              <a:srgbClr val="234465">
                <a:lumMod val="75000"/>
              </a:srgb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VNet1--Sofia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(10.1.0.0/16)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71CC7-92DA-40BC-853B-64426A68A3CB}"/>
              </a:ext>
            </a:extLst>
          </p:cNvPr>
          <p:cNvGrpSpPr/>
          <p:nvPr/>
        </p:nvGrpSpPr>
        <p:grpSpPr>
          <a:xfrm>
            <a:off x="933827" y="5221288"/>
            <a:ext cx="3472919" cy="693166"/>
            <a:chOff x="6583680" y="779170"/>
            <a:chExt cx="3714716" cy="69316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019765F-F85B-45D1-B953-D7E969DA0FEF}"/>
                </a:ext>
              </a:extLst>
            </p:cNvPr>
            <p:cNvSpPr/>
            <p:nvPr/>
          </p:nvSpPr>
          <p:spPr>
            <a:xfrm>
              <a:off x="6583680" y="779170"/>
              <a:ext cx="3714716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38CFE-A560-4F74-82F3-7EDAAC94A3BF}"/>
                </a:ext>
              </a:extLst>
            </p:cNvPr>
            <p:cNvSpPr txBox="1"/>
            <p:nvPr/>
          </p:nvSpPr>
          <p:spPr>
            <a:xfrm>
              <a:off x="6718918" y="957973"/>
              <a:ext cx="2475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Subnet2: 10.1.2.0/24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6738D1F-BAF4-47A5-A98B-4B8B8FD825F1}"/>
              </a:ext>
            </a:extLst>
          </p:cNvPr>
          <p:cNvSpPr txBox="1"/>
          <p:nvPr/>
        </p:nvSpPr>
        <p:spPr>
          <a:xfrm>
            <a:off x="7224790" y="4186339"/>
            <a:ext cx="4243175" cy="1423311"/>
          </a:xfrm>
          <a:prstGeom prst="rect">
            <a:avLst/>
          </a:prstGeom>
          <a:solidFill>
            <a:srgbClr val="F4F5F7">
              <a:lumMod val="75000"/>
              <a:alpha val="15000"/>
            </a:srgbClr>
          </a:solidFill>
          <a:ln w="12700">
            <a:solidFill>
              <a:srgbClr val="234465">
                <a:lumMod val="75000"/>
              </a:srgb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VNet2--Paris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rPr>
              <a:t> (10.2.0.0/16)</a:t>
            </a: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285750" marR="0" lvl="0" indent="-28575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100000"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99B24E-0F5B-4701-9DE9-DF79DFCC62AA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4746514" y="4890055"/>
            <a:ext cx="2478276" cy="794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33CAB6-6E05-42A4-945B-C6D188E0A3F7}"/>
              </a:ext>
            </a:extLst>
          </p:cNvPr>
          <p:cNvSpPr txBox="1"/>
          <p:nvPr/>
        </p:nvSpPr>
        <p:spPr>
          <a:xfrm>
            <a:off x="5429659" y="4293945"/>
            <a:ext cx="1235238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Peering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2DFAB9-7ED6-4C3C-824C-371AE4745198}"/>
              </a:ext>
            </a:extLst>
          </p:cNvPr>
          <p:cNvGrpSpPr/>
          <p:nvPr/>
        </p:nvGrpSpPr>
        <p:grpSpPr>
          <a:xfrm>
            <a:off x="933827" y="4379171"/>
            <a:ext cx="3472920" cy="693166"/>
            <a:chOff x="1767529" y="1890574"/>
            <a:chExt cx="3714716" cy="69316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D36552A-5EE6-4A7B-BAE1-CF29A1D86F5E}"/>
                </a:ext>
              </a:extLst>
            </p:cNvPr>
            <p:cNvSpPr/>
            <p:nvPr/>
          </p:nvSpPr>
          <p:spPr>
            <a:xfrm>
              <a:off x="1767529" y="1890574"/>
              <a:ext cx="3714716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AF3ED7-18C8-48AF-936F-CEDE7E176857}"/>
                </a:ext>
              </a:extLst>
            </p:cNvPr>
            <p:cNvSpPr txBox="1"/>
            <p:nvPr/>
          </p:nvSpPr>
          <p:spPr>
            <a:xfrm>
              <a:off x="1835563" y="2005995"/>
              <a:ext cx="2475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Subnet1: 10.1.1.0/24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820B6D-7581-4CE7-B8A7-C74A5D4D7153}"/>
              </a:ext>
            </a:extLst>
          </p:cNvPr>
          <p:cNvGrpSpPr/>
          <p:nvPr/>
        </p:nvGrpSpPr>
        <p:grpSpPr>
          <a:xfrm>
            <a:off x="7340241" y="4751885"/>
            <a:ext cx="3714716" cy="693166"/>
            <a:chOff x="10093891" y="2497384"/>
            <a:chExt cx="3714716" cy="6931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0223BAE-5417-497C-9943-856F0774C5B4}"/>
                </a:ext>
              </a:extLst>
            </p:cNvPr>
            <p:cNvSpPr/>
            <p:nvPr/>
          </p:nvSpPr>
          <p:spPr>
            <a:xfrm>
              <a:off x="10093891" y="2497384"/>
              <a:ext cx="3714716" cy="693166"/>
            </a:xfrm>
            <a:prstGeom prst="roundRect">
              <a:avLst/>
            </a:prstGeom>
            <a:solidFill>
              <a:srgbClr val="F8F8F8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D2329-F51A-43F5-8C5E-7F70AEA38C87}"/>
                </a:ext>
              </a:extLst>
            </p:cNvPr>
            <p:cNvSpPr txBox="1"/>
            <p:nvPr/>
          </p:nvSpPr>
          <p:spPr>
            <a:xfrm>
              <a:off x="10185541" y="2636506"/>
              <a:ext cx="2475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Subnet1: 10.2.1.0/24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075176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A457B-23DF-451F-9055-329A59E0B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17111"/>
          </a:xfrm>
        </p:spPr>
        <p:txBody>
          <a:bodyPr/>
          <a:lstStyle/>
          <a:p>
            <a:r>
              <a:rPr lang="en-US" dirty="0"/>
              <a:t>MSTP advantages:</a:t>
            </a:r>
          </a:p>
          <a:p>
            <a:pPr lvl="2"/>
            <a:r>
              <a:rPr lang="en-US" dirty="0"/>
              <a:t>uses </a:t>
            </a:r>
            <a:r>
              <a:rPr lang="en-US" sz="3200" dirty="0">
                <a:solidFill>
                  <a:schemeClr val="bg1"/>
                </a:solidFill>
              </a:rPr>
              <a:t>less BPDUs </a:t>
            </a:r>
            <a:r>
              <a:rPr lang="en-US" dirty="0"/>
              <a:t>and generates less overhead</a:t>
            </a:r>
          </a:p>
          <a:p>
            <a:pPr lvl="2"/>
            <a:r>
              <a:rPr lang="en-US" dirty="0"/>
              <a:t>open standard 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MSTP disadvantages:</a:t>
            </a:r>
          </a:p>
          <a:p>
            <a:pPr lvl="2">
              <a:buClr>
                <a:schemeClr val="tx1"/>
              </a:buClr>
            </a:pPr>
            <a:r>
              <a:rPr lang="en-US" sz="3200" dirty="0">
                <a:solidFill>
                  <a:schemeClr val="bg1"/>
                </a:solidFill>
              </a:rPr>
              <a:t>not VLAN aware</a:t>
            </a:r>
            <a:r>
              <a:rPr lang="en-US" dirty="0"/>
              <a:t> (does not look which VLANs are on the trunk </a:t>
            </a:r>
            <a:br>
              <a:rPr lang="en-US" dirty="0"/>
            </a:br>
            <a:r>
              <a:rPr lang="en-US" dirty="0"/>
              <a:t>ports)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Harder to configure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Recommendation: use MSTP if you have more than 100 VLANs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26FCD-AEC2-4195-AC90-6762E99A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MSTP vs PVST+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98229140"/>
      </p:ext>
    </p:extLst>
  </p:cSld>
  <p:clrMapOvr>
    <a:masterClrMapping/>
  </p:clrMapOvr>
  <p:transition spd="slow" advClick="0" advTm="5000">
    <p:push dir="u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 gateway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95388"/>
            <a:ext cx="12094029" cy="5202237"/>
          </a:xfrm>
        </p:spPr>
        <p:txBody>
          <a:bodyPr/>
          <a:lstStyle/>
          <a:p>
            <a:r>
              <a:rPr lang="en-US" dirty="0"/>
              <a:t>Used to send encrypted traffic between Azure and on-premise</a:t>
            </a:r>
          </a:p>
          <a:p>
            <a:r>
              <a:rPr lang="en-US" dirty="0"/>
              <a:t>Can also create tunnels between Azure virtual networks</a:t>
            </a:r>
          </a:p>
          <a:p>
            <a:r>
              <a:rPr lang="en-US" dirty="0"/>
              <a:t>Is able to accept multiple connections</a:t>
            </a:r>
          </a:p>
          <a:p>
            <a:r>
              <a:rPr lang="en-US" dirty="0"/>
              <a:t>Each VNet can have only one VPN gateway</a:t>
            </a:r>
          </a:p>
          <a:p>
            <a:r>
              <a:rPr lang="en-US" dirty="0"/>
              <a:t>Special VNet subnet is required before creating the VPN gateway</a:t>
            </a:r>
          </a:p>
          <a:p>
            <a:r>
              <a:rPr lang="en-US" dirty="0"/>
              <a:t>Different connection topology diagrams are supported – </a:t>
            </a:r>
            <a:br>
              <a:rPr lang="en-US" dirty="0"/>
            </a:br>
            <a:r>
              <a:rPr lang="en-US" dirty="0"/>
              <a:t>site-to-site, multi-site, point-to-site, VNet-to-VNet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84658"/>
      </p:ext>
    </p:extLst>
  </p:cSld>
  <p:clrMapOvr>
    <a:masterClrMapping/>
  </p:clrMapOvr>
  <p:transition spd="slow" advClick="0" advTm="5000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95388"/>
            <a:ext cx="11926940" cy="2572382"/>
          </a:xfrm>
        </p:spPr>
        <p:txBody>
          <a:bodyPr>
            <a:normAutofit fontScale="40000" lnSpcReduction="20000"/>
          </a:bodyPr>
          <a:lstStyle/>
          <a:p>
            <a:pPr marL="341313" indent="-341313"/>
            <a:r>
              <a:rPr lang="en-US" sz="6000" dirty="0"/>
              <a:t>Azure offers a DNS service where you can host your DNS zones</a:t>
            </a:r>
          </a:p>
          <a:p>
            <a:pPr marL="341313" indent="-341313"/>
            <a:r>
              <a:rPr lang="en-US" sz="6000" dirty="0"/>
              <a:t>You do not have to own the domain to create a DNS zone with that domain name in Azure</a:t>
            </a:r>
          </a:p>
          <a:p>
            <a:pPr marL="341313" indent="-341313"/>
            <a:r>
              <a:rPr lang="en-US" sz="6000" dirty="0"/>
              <a:t>But…if you want the records in your domain to be resolved by everyone in Internet, then:</a:t>
            </a:r>
          </a:p>
          <a:p>
            <a:pPr marL="573088" lvl="1" indent="-212725"/>
            <a:r>
              <a:rPr lang="en-US" sz="5000" dirty="0"/>
              <a:t>You must own the domain</a:t>
            </a:r>
          </a:p>
          <a:p>
            <a:pPr marL="573088" lvl="1" indent="-212725"/>
            <a:r>
              <a:rPr lang="en-US" sz="5000" dirty="0"/>
              <a:t>You must change the name servers in your domain register to point to your Azure DNS zone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B620-5DEB-49D5-A63F-BAE26E5A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51" y="3624550"/>
            <a:ext cx="9644097" cy="2980062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FED8B0-F5CE-424A-89E4-0D9D7A02C487}"/>
              </a:ext>
            </a:extLst>
          </p:cNvPr>
          <p:cNvSpPr/>
          <p:nvPr/>
        </p:nvSpPr>
        <p:spPr>
          <a:xfrm>
            <a:off x="1425974" y="4395731"/>
            <a:ext cx="606638" cy="27610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19163"/>
      </p:ext>
    </p:extLst>
  </p:cSld>
  <p:clrMapOvr>
    <a:masterClrMapping/>
  </p:clrMapOvr>
  <p:transition spd="slow" advClick="0" advTm="5000">
    <p:push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DNS zones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89822"/>
            <a:ext cx="11926940" cy="5260554"/>
          </a:xfrm>
        </p:spPr>
        <p:txBody>
          <a:bodyPr>
            <a:normAutofit/>
          </a:bodyPr>
          <a:lstStyle/>
          <a:p>
            <a:r>
              <a:rPr lang="en-US" sz="2800" dirty="0"/>
              <a:t>Private DNS zones provide name resolution in virtual networks without the </a:t>
            </a:r>
            <a:br>
              <a:rPr lang="en-US" sz="2800" dirty="0"/>
            </a:br>
            <a:r>
              <a:rPr lang="en-US" sz="2800" dirty="0"/>
              <a:t>need to add a custom DNS solution</a:t>
            </a:r>
          </a:p>
          <a:p>
            <a:r>
              <a:rPr lang="en-US" sz="2800" dirty="0"/>
              <a:t>Not accessible over the Internet</a:t>
            </a:r>
          </a:p>
          <a:p>
            <a:r>
              <a:rPr lang="en-US" sz="2800" dirty="0"/>
              <a:t>Capabilities and benefits:</a:t>
            </a:r>
          </a:p>
          <a:p>
            <a:pPr marL="798513" lvl="1" indent="-304800"/>
            <a:r>
              <a:rPr lang="en-US" sz="2000" dirty="0"/>
              <a:t>All common DNS records types are supported</a:t>
            </a:r>
          </a:p>
          <a:p>
            <a:pPr marL="798513" lvl="1" indent="-304800"/>
            <a:r>
              <a:rPr lang="en-US" sz="2000" dirty="0"/>
              <a:t>Hostname resolution </a:t>
            </a:r>
            <a:r>
              <a:rPr lang="en-US" sz="2000" u="sng" dirty="0"/>
              <a:t>between</a:t>
            </a:r>
            <a:r>
              <a:rPr lang="en-US" sz="2000" dirty="0"/>
              <a:t> virtual networks</a:t>
            </a:r>
          </a:p>
          <a:p>
            <a:pPr marL="798513" lvl="1" indent="-304800"/>
            <a:r>
              <a:rPr lang="en-US" sz="2000" dirty="0"/>
              <a:t>Automatic hostname record management</a:t>
            </a:r>
          </a:p>
          <a:p>
            <a:pPr marL="798513" lvl="1" indent="-304800"/>
            <a:r>
              <a:rPr lang="en-US" sz="2000" dirty="0"/>
              <a:t>Available in all Azure regions</a:t>
            </a:r>
          </a:p>
          <a:p>
            <a:r>
              <a:rPr lang="en-US" sz="2800" dirty="0"/>
              <a:t>When you create a Private DNS zone, you have to link it with one or more </a:t>
            </a:r>
            <a:br>
              <a:rPr lang="en-US" sz="2800" dirty="0"/>
            </a:br>
            <a:r>
              <a:rPr lang="en-US" sz="2800" dirty="0"/>
              <a:t>virtual networks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BBDF2-D535-4363-8CE7-49725B76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467" y="2405861"/>
            <a:ext cx="3941059" cy="26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18197"/>
      </p:ext>
    </p:extLst>
  </p:cSld>
  <p:clrMapOvr>
    <a:masterClrMapping/>
  </p:clrMapOvr>
  <p:transition spd="slow" advClick="0" advTm="5000">
    <p:push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user-defined routes (UDR)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039" y="1189822"/>
            <a:ext cx="11926940" cy="1834308"/>
          </a:xfrm>
        </p:spPr>
        <p:txBody>
          <a:bodyPr>
            <a:normAutofit/>
          </a:bodyPr>
          <a:lstStyle/>
          <a:p>
            <a:r>
              <a:rPr lang="en-US" sz="2400" dirty="0">
                <a:cs typeface="Segoe UI Light" panose="020B0502040204020203" pitchFamily="34" charset="0"/>
              </a:rPr>
              <a:t>Before the UDR, system routes connects VMs from each subnet directly</a:t>
            </a:r>
          </a:p>
          <a:p>
            <a:r>
              <a:rPr lang="en-US" sz="2400" dirty="0">
                <a:cs typeface="Segoe UI Light" panose="020B0502040204020203" pitchFamily="34" charset="0"/>
              </a:rPr>
              <a:t>After a UDR is created, the routing table for Subnet 1 is updated so the traffic goes via the Virtual appliance in </a:t>
            </a:r>
            <a:r>
              <a:rPr lang="en-US" sz="2400" u="sng" dirty="0">
                <a:cs typeface="Segoe UI Light" panose="020B0502040204020203" pitchFamily="34" charset="0"/>
              </a:rPr>
              <a:t>Subnet 2</a:t>
            </a:r>
            <a:endParaRPr lang="en-US" sz="24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717B7-080C-434B-BFE2-76870C429154}"/>
              </a:ext>
            </a:extLst>
          </p:cNvPr>
          <p:cNvSpPr/>
          <p:nvPr/>
        </p:nvSpPr>
        <p:spPr>
          <a:xfrm>
            <a:off x="2496829" y="3183459"/>
            <a:ext cx="7066402" cy="34451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8878C-D58B-4A13-BA4C-68B210B954F2}"/>
              </a:ext>
            </a:extLst>
          </p:cNvPr>
          <p:cNvSpPr txBox="1"/>
          <p:nvPr/>
        </p:nvSpPr>
        <p:spPr>
          <a:xfrm>
            <a:off x="4963719" y="2793185"/>
            <a:ext cx="213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VNet1:10.1.0.0/16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E1ACBC-F0F6-4EA0-8568-4367542D9797}"/>
              </a:ext>
            </a:extLst>
          </p:cNvPr>
          <p:cNvGrpSpPr/>
          <p:nvPr/>
        </p:nvGrpSpPr>
        <p:grpSpPr>
          <a:xfrm>
            <a:off x="2914243" y="3460801"/>
            <a:ext cx="1847181" cy="805067"/>
            <a:chOff x="1184422" y="2519981"/>
            <a:chExt cx="2184741" cy="76097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E51068A-1633-4BBD-85B7-0A746C42EAD8}"/>
                </a:ext>
              </a:extLst>
            </p:cNvPr>
            <p:cNvSpPr/>
            <p:nvPr/>
          </p:nvSpPr>
          <p:spPr>
            <a:xfrm>
              <a:off x="1184422" y="2519981"/>
              <a:ext cx="2184741" cy="760977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rgbClr val="5B9BD5">
                  <a:shade val="5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E0FEAF-0A58-4D14-A6FF-5DD7A4901534}"/>
                </a:ext>
              </a:extLst>
            </p:cNvPr>
            <p:cNvSpPr txBox="1"/>
            <p:nvPr/>
          </p:nvSpPr>
          <p:spPr>
            <a:xfrm>
              <a:off x="1325572" y="2519981"/>
              <a:ext cx="1902443" cy="669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Subnet 1</a:t>
              </a:r>
            </a:p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10.1.1.0/24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C316A8-D26E-44FC-BCD6-6C921B5D95E2}"/>
              </a:ext>
            </a:extLst>
          </p:cNvPr>
          <p:cNvGrpSpPr/>
          <p:nvPr/>
        </p:nvGrpSpPr>
        <p:grpSpPr>
          <a:xfrm>
            <a:off x="5030854" y="5248919"/>
            <a:ext cx="1844113" cy="854665"/>
            <a:chOff x="5012833" y="5019994"/>
            <a:chExt cx="2184741" cy="76380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D70EAE-82EA-4043-B736-D4F309216982}"/>
                </a:ext>
              </a:extLst>
            </p:cNvPr>
            <p:cNvSpPr/>
            <p:nvPr/>
          </p:nvSpPr>
          <p:spPr>
            <a:xfrm>
              <a:off x="5012833" y="5022818"/>
              <a:ext cx="2184741" cy="760977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rgbClr val="5B9BD5">
                  <a:shade val="5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D3E048-613D-4995-939B-8F1AFF3C9C75}"/>
                </a:ext>
              </a:extLst>
            </p:cNvPr>
            <p:cNvSpPr txBox="1"/>
            <p:nvPr/>
          </p:nvSpPr>
          <p:spPr>
            <a:xfrm>
              <a:off x="5150202" y="5019994"/>
              <a:ext cx="1902443" cy="58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Subnet 2</a:t>
              </a:r>
            </a:p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10.1.2.0/24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F0C12D-B024-489D-A392-808A83B86612}"/>
              </a:ext>
            </a:extLst>
          </p:cNvPr>
          <p:cNvGrpSpPr/>
          <p:nvPr/>
        </p:nvGrpSpPr>
        <p:grpSpPr>
          <a:xfrm>
            <a:off x="7117107" y="3460800"/>
            <a:ext cx="2052518" cy="805068"/>
            <a:chOff x="8105837" y="3277111"/>
            <a:chExt cx="2184741" cy="76097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5B29724-9B9A-4BE6-9CBA-79D0885A674E}"/>
                </a:ext>
              </a:extLst>
            </p:cNvPr>
            <p:cNvSpPr/>
            <p:nvPr/>
          </p:nvSpPr>
          <p:spPr>
            <a:xfrm>
              <a:off x="8105837" y="3277111"/>
              <a:ext cx="2184741" cy="760977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rgbClr val="5B9BD5">
                  <a:shade val="5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6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CF45BC-B601-4899-8E25-49854F505BCA}"/>
                </a:ext>
              </a:extLst>
            </p:cNvPr>
            <p:cNvSpPr txBox="1"/>
            <p:nvPr/>
          </p:nvSpPr>
          <p:spPr>
            <a:xfrm>
              <a:off x="8246987" y="3277111"/>
              <a:ext cx="1902443" cy="549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Subnet 3</a:t>
              </a:r>
            </a:p>
            <a:p>
              <a:pPr marL="0" marR="0" lvl="0" indent="0" algn="ctr" defTabSz="1097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Arial"/>
                </a:rPr>
                <a:t>10.1.3.0/24</a:t>
              </a:r>
            </a:p>
          </p:txBody>
        </p: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1BF9EF8E-8527-4FF2-931D-0952DAA3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36" y="4026000"/>
            <a:ext cx="947130" cy="9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53E65C-531F-42FD-B977-9FDE3E96A8F0}"/>
              </a:ext>
            </a:extLst>
          </p:cNvPr>
          <p:cNvCxnSpPr>
            <a:cxnSpLocks/>
          </p:cNvCxnSpPr>
          <p:nvPr/>
        </p:nvCxnSpPr>
        <p:spPr>
          <a:xfrm>
            <a:off x="4768560" y="3814744"/>
            <a:ext cx="858138" cy="715508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8A2A12-5A42-40EC-A81D-ECDC9E56EF0C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273542" y="3863334"/>
            <a:ext cx="843565" cy="706556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86EC8-47D9-48E4-A83C-EDCD210EA5E9}"/>
              </a:ext>
            </a:extLst>
          </p:cNvPr>
          <p:cNvCxnSpPr>
            <a:cxnSpLocks/>
          </p:cNvCxnSpPr>
          <p:nvPr/>
        </p:nvCxnSpPr>
        <p:spPr>
          <a:xfrm>
            <a:off x="5845789" y="4569890"/>
            <a:ext cx="0" cy="667365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B135A4-B0AA-4273-9DF4-30025E9BF64D}"/>
              </a:ext>
            </a:extLst>
          </p:cNvPr>
          <p:cNvGrpSpPr/>
          <p:nvPr/>
        </p:nvGrpSpPr>
        <p:grpSpPr>
          <a:xfrm>
            <a:off x="5721227" y="5837203"/>
            <a:ext cx="963452" cy="679039"/>
            <a:chOff x="-2029910" y="7424974"/>
            <a:chExt cx="1062142" cy="771590"/>
          </a:xfrm>
        </p:grpSpPr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D61B07A6-D612-4F91-BA7F-06158D41C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29910" y="7424974"/>
              <a:ext cx="608891" cy="59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1A02A2-E244-4D17-8F77-4E73A62F146E}"/>
                </a:ext>
              </a:extLst>
            </p:cNvPr>
            <p:cNvSpPr txBox="1"/>
            <p:nvPr/>
          </p:nvSpPr>
          <p:spPr>
            <a:xfrm>
              <a:off x="-2029910" y="7888787"/>
              <a:ext cx="1062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/>
              <a:r>
                <a:rPr lang="en-US" sz="1400" dirty="0">
                  <a:solidFill>
                    <a:srgbClr val="0C0C0C"/>
                  </a:solidFill>
                  <a:latin typeface="Arial"/>
                </a:rPr>
                <a:t>NVA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3B8B3EC-3C19-485E-B03D-1BBA1D6D27B1}"/>
              </a:ext>
            </a:extLst>
          </p:cNvPr>
          <p:cNvCxnSpPr>
            <a:cxnSpLocks/>
          </p:cNvCxnSpPr>
          <p:nvPr/>
        </p:nvCxnSpPr>
        <p:spPr>
          <a:xfrm flipH="1">
            <a:off x="3815549" y="4265868"/>
            <a:ext cx="2" cy="1960067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AA355D-E4B8-44EE-A875-78E608A233D8}"/>
              </a:ext>
            </a:extLst>
          </p:cNvPr>
          <p:cNvCxnSpPr>
            <a:cxnSpLocks/>
          </p:cNvCxnSpPr>
          <p:nvPr/>
        </p:nvCxnSpPr>
        <p:spPr>
          <a:xfrm flipH="1">
            <a:off x="6202953" y="6208643"/>
            <a:ext cx="2050813" cy="0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40302E-50CF-4E92-BBD7-F4437C4CA9EB}"/>
              </a:ext>
            </a:extLst>
          </p:cNvPr>
          <p:cNvCxnSpPr>
            <a:cxnSpLocks/>
          </p:cNvCxnSpPr>
          <p:nvPr/>
        </p:nvCxnSpPr>
        <p:spPr>
          <a:xfrm>
            <a:off x="3815549" y="6189415"/>
            <a:ext cx="1832444" cy="0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71743D3-65E9-4D0B-BBA6-27431E6AC88D}"/>
              </a:ext>
            </a:extLst>
          </p:cNvPr>
          <p:cNvCxnSpPr>
            <a:cxnSpLocks/>
          </p:cNvCxnSpPr>
          <p:nvPr/>
        </p:nvCxnSpPr>
        <p:spPr>
          <a:xfrm flipV="1">
            <a:off x="8253766" y="4266749"/>
            <a:ext cx="1" cy="1978633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3086711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EF83EF-84F1-47B8-85D9-7FDBE5DC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E2665-73F4-4F2D-A1F7-FBC8E369DB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134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EFD427-6AA0-48BD-B3BD-148F3D95F2DC}"/>
              </a:ext>
            </a:extLst>
          </p:cNvPr>
          <p:cNvGrpSpPr/>
          <p:nvPr/>
        </p:nvGrpSpPr>
        <p:grpSpPr>
          <a:xfrm>
            <a:off x="305835" y="1368964"/>
            <a:ext cx="11580330" cy="5406914"/>
            <a:chOff x="305835" y="1368964"/>
            <a:chExt cx="11580330" cy="540691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68FA65F-0971-4186-BACB-5B173201EA29}"/>
                </a:ext>
              </a:extLst>
            </p:cNvPr>
            <p:cNvSpPr txBox="1"/>
            <p:nvPr/>
          </p:nvSpPr>
          <p:spPr>
            <a:xfrm>
              <a:off x="305835" y="1368964"/>
              <a:ext cx="3701597" cy="2606584"/>
            </a:xfrm>
            <a:prstGeom prst="rect">
              <a:avLst/>
            </a:prstGeom>
            <a:solidFill>
              <a:srgbClr val="F4F5F7">
                <a:lumMod val="75000"/>
                <a:alpha val="15000"/>
              </a:srgbClr>
            </a:solidFill>
            <a:ln w="12700">
              <a:solidFill>
                <a:srgbClr val="234465">
                  <a:lumMod val="75000"/>
                </a:srgb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VNet1--Sofia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(10.1.0.0/16)</a:t>
              </a: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F5CADDE-ACB3-4AD0-81B9-20E3FDD8CFC5}"/>
                </a:ext>
              </a:extLst>
            </p:cNvPr>
            <p:cNvGrpSpPr/>
            <p:nvPr/>
          </p:nvGrpSpPr>
          <p:grpSpPr>
            <a:xfrm>
              <a:off x="399460" y="2554084"/>
              <a:ext cx="3160939" cy="645329"/>
              <a:chOff x="6583680" y="779170"/>
              <a:chExt cx="3714716" cy="693166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CE686F3-ABD5-457A-A5D8-482EF78819C7}"/>
                  </a:ext>
                </a:extLst>
              </p:cNvPr>
              <p:cNvSpPr/>
              <p:nvPr/>
            </p:nvSpPr>
            <p:spPr>
              <a:xfrm>
                <a:off x="6583680" y="779170"/>
                <a:ext cx="3714716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9F614B-F788-40B6-9F11-7CAE09EAE1FF}"/>
                  </a:ext>
                </a:extLst>
              </p:cNvPr>
              <p:cNvSpPr txBox="1"/>
              <p:nvPr/>
            </p:nvSpPr>
            <p:spPr>
              <a:xfrm>
                <a:off x="6686373" y="909679"/>
                <a:ext cx="24753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Subnet 2: 10.1.2.0/24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CE298B-FCF3-4FD1-B8FA-5FC48BAFFE40}"/>
                </a:ext>
              </a:extLst>
            </p:cNvPr>
            <p:cNvSpPr txBox="1"/>
            <p:nvPr/>
          </p:nvSpPr>
          <p:spPr>
            <a:xfrm>
              <a:off x="8128575" y="1997056"/>
              <a:ext cx="3757590" cy="1355600"/>
            </a:xfrm>
            <a:prstGeom prst="rect">
              <a:avLst/>
            </a:prstGeom>
            <a:solidFill>
              <a:srgbClr val="F4F5F7">
                <a:lumMod val="75000"/>
                <a:alpha val="15000"/>
              </a:srgbClr>
            </a:solidFill>
            <a:ln w="12700">
              <a:solidFill>
                <a:srgbClr val="234465">
                  <a:lumMod val="75000"/>
                </a:srgb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VNet2--Paris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 (10.2.0.0/16)</a:t>
              </a: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D653F62-EA20-43F8-B7AC-37FE36860F30}"/>
                </a:ext>
              </a:extLst>
            </p:cNvPr>
            <p:cNvSpPr txBox="1"/>
            <p:nvPr/>
          </p:nvSpPr>
          <p:spPr>
            <a:xfrm>
              <a:off x="305835" y="4535641"/>
              <a:ext cx="3701597" cy="2064897"/>
            </a:xfrm>
            <a:prstGeom prst="rect">
              <a:avLst/>
            </a:prstGeom>
            <a:solidFill>
              <a:srgbClr val="F4F5F7">
                <a:lumMod val="75000"/>
                <a:alpha val="15000"/>
              </a:srgbClr>
            </a:solidFill>
            <a:ln w="12700">
              <a:solidFill>
                <a:srgbClr val="234465">
                  <a:lumMod val="75000"/>
                </a:srgb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VNet3--Tokyo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34465"/>
                  </a:solidFill>
                  <a:effectLst/>
                  <a:uLnTx/>
                  <a:uFillTx/>
                </a:rPr>
                <a:t>(10.3.0.0/16)</a:t>
              </a: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  <a:p>
              <a:pPr marL="285750" marR="0" lvl="0" indent="-28575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A3EE21E-A9F1-4C65-8EF0-E7AB9CF356C1}"/>
                </a:ext>
              </a:extLst>
            </p:cNvPr>
            <p:cNvCxnSpPr>
              <a:cxnSpLocks/>
              <a:stCxn id="71" idx="3"/>
              <a:endCxn id="75" idx="1"/>
            </p:cNvCxnSpPr>
            <p:nvPr/>
          </p:nvCxnSpPr>
          <p:spPr>
            <a:xfrm>
              <a:off x="4007432" y="2672256"/>
              <a:ext cx="4121143" cy="260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DA8F484-7B9B-4966-9E31-2BE15308CEFD}"/>
                </a:ext>
              </a:extLst>
            </p:cNvPr>
            <p:cNvSpPr txBox="1"/>
            <p:nvPr/>
          </p:nvSpPr>
          <p:spPr>
            <a:xfrm>
              <a:off x="5669570" y="2011366"/>
              <a:ext cx="1235238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Peering</a:t>
              </a:r>
            </a:p>
          </p:txBody>
        </p:sp>
        <p:pic>
          <p:nvPicPr>
            <p:cNvPr id="79" name="Picture 2" descr="https://www.msclouditpropodcast.com/wp-content/uploads/2018/08/download.png">
              <a:extLst>
                <a:ext uri="{FF2B5EF4-FFF2-40B4-BE49-F238E27FC236}">
                  <a16:creationId xmlns:a16="http://schemas.microsoft.com/office/drawing/2014/main" id="{20806FF3-A5ED-4D98-9413-9EB54D0E1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250" y="3352656"/>
              <a:ext cx="1015435" cy="533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5260DF-8C20-4D42-80F9-D666A3D62CF0}"/>
                </a:ext>
              </a:extLst>
            </p:cNvPr>
            <p:cNvCxnSpPr>
              <a:cxnSpLocks/>
              <a:stCxn id="79" idx="2"/>
              <a:endCxn id="130" idx="0"/>
            </p:cNvCxnSpPr>
            <p:nvPr/>
          </p:nvCxnSpPr>
          <p:spPr>
            <a:xfrm>
              <a:off x="4277968" y="3885759"/>
              <a:ext cx="0" cy="1983692"/>
            </a:xfrm>
            <a:prstGeom prst="line">
              <a:avLst/>
            </a:prstGeom>
            <a:noFill/>
            <a:ln w="12700" cap="flat" cmpd="sng" algn="ctr">
              <a:solidFill>
                <a:srgbClr val="44A9F8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0B4DD61-F80E-4E95-BB7A-27607A914E96}"/>
                </a:ext>
              </a:extLst>
            </p:cNvPr>
            <p:cNvGrpSpPr/>
            <p:nvPr/>
          </p:nvGrpSpPr>
          <p:grpSpPr>
            <a:xfrm>
              <a:off x="4067413" y="4424432"/>
              <a:ext cx="388425" cy="922019"/>
              <a:chOff x="894690" y="4723208"/>
              <a:chExt cx="534330" cy="1133992"/>
            </a:xfrm>
          </p:grpSpPr>
          <p:sp>
            <p:nvSpPr>
              <p:cNvPr id="82" name="Cylinder 81">
                <a:extLst>
                  <a:ext uri="{FF2B5EF4-FFF2-40B4-BE49-F238E27FC236}">
                    <a16:creationId xmlns:a16="http://schemas.microsoft.com/office/drawing/2014/main" id="{7B945265-F5B5-4FB4-B46B-A2752C32E60A}"/>
                  </a:ext>
                </a:extLst>
              </p:cNvPr>
              <p:cNvSpPr/>
              <p:nvPr/>
            </p:nvSpPr>
            <p:spPr bwMode="auto">
              <a:xfrm>
                <a:off x="1034797" y="4762839"/>
                <a:ext cx="282937" cy="1018767"/>
              </a:xfrm>
              <a:prstGeom prst="can">
                <a:avLst/>
              </a:prstGeom>
              <a:solidFill>
                <a:srgbClr val="D1D5DD">
                  <a:alpha val="80000"/>
                </a:srgbClr>
              </a:solidFill>
              <a:ln w="19050" cap="flat" cmpd="sng" algn="ctr">
                <a:solidFill>
                  <a:srgbClr val="234465">
                    <a:lumMod val="75000"/>
                    <a:alpha val="8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F419B57-56F7-42E0-85D6-C7775384B3B4}"/>
                  </a:ext>
                </a:extLst>
              </p:cNvPr>
              <p:cNvSpPr txBox="1"/>
              <p:nvPr/>
            </p:nvSpPr>
            <p:spPr>
              <a:xfrm rot="16200000">
                <a:off x="594859" y="5023039"/>
                <a:ext cx="1133992" cy="53433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144000" tIns="108000" rIns="144000" bIns="108000" rtlCol="0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E">
                      <a:lumMod val="40000"/>
                      <a:lumOff val="60000"/>
                    </a:srgbClr>
                  </a:buClr>
                  <a:buSzPct val="7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IPSec VPN</a:t>
                </a:r>
              </a:p>
            </p:txBody>
          </p:sp>
        </p:grpSp>
        <p:pic>
          <p:nvPicPr>
            <p:cNvPr id="84" name="Picture 6" descr="Ð ÐµÐ·ÑÐ»ÑÐ°Ñ Ñ Ð¸Ð·Ð¾Ð±ÑÐ°Ð¶ÐµÐ½Ð¸Ðµ Ð·Ð° user pc icon">
              <a:extLst>
                <a:ext uri="{FF2B5EF4-FFF2-40B4-BE49-F238E27FC236}">
                  <a16:creationId xmlns:a16="http://schemas.microsoft.com/office/drawing/2014/main" id="{9501AB96-D135-4778-AE02-05E93A1D2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27460" y="4560630"/>
              <a:ext cx="819260" cy="724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2FD04B9-3C9F-4575-A044-31CBA72093F7}"/>
                </a:ext>
              </a:extLst>
            </p:cNvPr>
            <p:cNvSpPr txBox="1"/>
            <p:nvPr/>
          </p:nvSpPr>
          <p:spPr>
            <a:xfrm>
              <a:off x="3955814" y="2975578"/>
              <a:ext cx="1371236" cy="47535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4A9F8">
                      <a:lumMod val="75000"/>
                    </a:srgbClr>
                  </a:solidFill>
                  <a:effectLst/>
                  <a:uLnTx/>
                  <a:uFillTx/>
                </a:rPr>
                <a:t>VNGateway1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D8F7DDC-B1E3-4FF7-B0D9-76726C851185}"/>
                </a:ext>
              </a:extLst>
            </p:cNvPr>
            <p:cNvGrpSpPr/>
            <p:nvPr/>
          </p:nvGrpSpPr>
          <p:grpSpPr>
            <a:xfrm>
              <a:off x="404470" y="1833906"/>
              <a:ext cx="3165111" cy="618654"/>
              <a:chOff x="1767529" y="1890574"/>
              <a:chExt cx="3714716" cy="693166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EA0DBA1A-4B5F-49EF-9F6B-7208D6B83AC0}"/>
                  </a:ext>
                </a:extLst>
              </p:cNvPr>
              <p:cNvSpPr/>
              <p:nvPr/>
            </p:nvSpPr>
            <p:spPr>
              <a:xfrm>
                <a:off x="1767529" y="1890574"/>
                <a:ext cx="3714716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41A20D-B62D-4327-A51F-3A23B9C0DF7F}"/>
                  </a:ext>
                </a:extLst>
              </p:cNvPr>
              <p:cNvSpPr txBox="1"/>
              <p:nvPr/>
            </p:nvSpPr>
            <p:spPr>
              <a:xfrm>
                <a:off x="1832011" y="2061067"/>
                <a:ext cx="24753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Subnet 1: 10.1.1.0/24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6780E06-DE8D-417A-A41B-A72102A0A3A9}"/>
                </a:ext>
              </a:extLst>
            </p:cNvPr>
            <p:cNvGrpSpPr/>
            <p:nvPr/>
          </p:nvGrpSpPr>
          <p:grpSpPr>
            <a:xfrm>
              <a:off x="407216" y="5847008"/>
              <a:ext cx="2628293" cy="550617"/>
              <a:chOff x="1767529" y="3457989"/>
              <a:chExt cx="2576170" cy="693166"/>
            </a:xfrm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A32282C9-E732-49F5-8E3E-D391DFD067D3}"/>
                  </a:ext>
                </a:extLst>
              </p:cNvPr>
              <p:cNvSpPr/>
              <p:nvPr/>
            </p:nvSpPr>
            <p:spPr>
              <a:xfrm>
                <a:off x="1767529" y="3457989"/>
                <a:ext cx="2576170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D275346-105D-4E85-94C6-01BF4E840B81}"/>
                  </a:ext>
                </a:extLst>
              </p:cNvPr>
              <p:cNvSpPr txBox="1"/>
              <p:nvPr/>
            </p:nvSpPr>
            <p:spPr>
              <a:xfrm>
                <a:off x="1835621" y="3585797"/>
                <a:ext cx="2485057" cy="426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GW Subnet: 10.3.0.0/24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AFD9F12-9AEC-40E5-8302-4FDAFB2337F2}"/>
                </a:ext>
              </a:extLst>
            </p:cNvPr>
            <p:cNvGrpSpPr/>
            <p:nvPr/>
          </p:nvGrpSpPr>
          <p:grpSpPr>
            <a:xfrm>
              <a:off x="2622893" y="1865780"/>
              <a:ext cx="927310" cy="618349"/>
              <a:chOff x="-1065138" y="7291000"/>
              <a:chExt cx="1062142" cy="686001"/>
            </a:xfrm>
          </p:grpSpPr>
          <p:pic>
            <p:nvPicPr>
              <p:cNvPr id="111" name="Picture 8">
                <a:extLst>
                  <a:ext uri="{FF2B5EF4-FFF2-40B4-BE49-F238E27FC236}">
                    <a16:creationId xmlns:a16="http://schemas.microsoft.com/office/drawing/2014/main" id="{1EA91979-4252-4414-B724-376D2CDC3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7295" y="7291000"/>
                <a:ext cx="49039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9412100-B85A-4154-A54E-DF2F31E197C3}"/>
                  </a:ext>
                </a:extLst>
              </p:cNvPr>
              <p:cNvSpPr txBox="1"/>
              <p:nvPr/>
            </p:nvSpPr>
            <p:spPr>
              <a:xfrm>
                <a:off x="-1065138" y="7703842"/>
                <a:ext cx="1062142" cy="273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/>
                <a:r>
                  <a:rPr lang="en-US" sz="1000" dirty="0">
                    <a:solidFill>
                      <a:srgbClr val="005EB8"/>
                    </a:solidFill>
                    <a:latin typeface="Arial"/>
                  </a:rPr>
                  <a:t>Sofia-HQ</a:t>
                </a:r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F78C8A3-B0AE-4BA3-8055-7F94E136F08C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>
              <a:off x="4548505" y="3619207"/>
              <a:ext cx="3978955" cy="1303602"/>
            </a:xfrm>
            <a:prstGeom prst="line">
              <a:avLst/>
            </a:prstGeom>
            <a:noFill/>
            <a:ln w="12700" cap="flat" cmpd="sng" algn="ctr">
              <a:solidFill>
                <a:srgbClr val="44A9F8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A2EFDF5-AD77-418D-813B-91B712752C65}"/>
                </a:ext>
              </a:extLst>
            </p:cNvPr>
            <p:cNvGrpSpPr/>
            <p:nvPr/>
          </p:nvGrpSpPr>
          <p:grpSpPr>
            <a:xfrm rot="699774">
              <a:off x="6123205" y="4080778"/>
              <a:ext cx="918962" cy="365753"/>
              <a:chOff x="2163244" y="2316782"/>
              <a:chExt cx="1042819" cy="522857"/>
            </a:xfrm>
          </p:grpSpPr>
          <p:sp>
            <p:nvSpPr>
              <p:cNvPr id="115" name="Cylinder 114">
                <a:extLst>
                  <a:ext uri="{FF2B5EF4-FFF2-40B4-BE49-F238E27FC236}">
                    <a16:creationId xmlns:a16="http://schemas.microsoft.com/office/drawing/2014/main" id="{0D6825A3-11E9-4DDE-AB36-59B3385AD1A0}"/>
                  </a:ext>
                </a:extLst>
              </p:cNvPr>
              <p:cNvSpPr/>
              <p:nvPr/>
            </p:nvSpPr>
            <p:spPr bwMode="auto">
              <a:xfrm rot="16608431">
                <a:off x="2545292" y="2072304"/>
                <a:ext cx="278724" cy="1042819"/>
              </a:xfrm>
              <a:prstGeom prst="can">
                <a:avLst/>
              </a:prstGeom>
              <a:solidFill>
                <a:srgbClr val="D1D5DD">
                  <a:alpha val="80000"/>
                </a:srgbClr>
              </a:solidFill>
              <a:ln w="19050" cap="flat" cmpd="sng" algn="ctr">
                <a:solidFill>
                  <a:srgbClr val="234465">
                    <a:lumMod val="75000"/>
                    <a:alpha val="8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A971D3F-7D48-405B-8D90-E218BBF94693}"/>
                  </a:ext>
                </a:extLst>
              </p:cNvPr>
              <p:cNvSpPr txBox="1"/>
              <p:nvPr/>
            </p:nvSpPr>
            <p:spPr>
              <a:xfrm rot="445999">
                <a:off x="2211783" y="2316782"/>
                <a:ext cx="993998" cy="52285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144000" tIns="108000" rIns="144000" bIns="108000" rtlCol="0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E">
                      <a:lumMod val="40000"/>
                      <a:lumOff val="60000"/>
                    </a:srgbClr>
                  </a:buClr>
                  <a:buSzPct val="7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P2S VPN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79D46C7-3720-40EB-83F5-D7CCC9291D8A}"/>
                </a:ext>
              </a:extLst>
            </p:cNvPr>
            <p:cNvGrpSpPr/>
            <p:nvPr/>
          </p:nvGrpSpPr>
          <p:grpSpPr>
            <a:xfrm>
              <a:off x="2554769" y="2560652"/>
              <a:ext cx="927310" cy="633572"/>
              <a:chOff x="-1156109" y="7291000"/>
              <a:chExt cx="1062142" cy="702889"/>
            </a:xfrm>
          </p:grpSpPr>
          <p:pic>
            <p:nvPicPr>
              <p:cNvPr id="119" name="Picture 8">
                <a:extLst>
                  <a:ext uri="{FF2B5EF4-FFF2-40B4-BE49-F238E27FC236}">
                    <a16:creationId xmlns:a16="http://schemas.microsoft.com/office/drawing/2014/main" id="{791DA92B-DB78-4BB3-8A66-620CB36AB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7295" y="7291000"/>
                <a:ext cx="49039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0B5A933-42DA-4741-BFFA-96FE66BFD3DD}"/>
                  </a:ext>
                </a:extLst>
              </p:cNvPr>
              <p:cNvSpPr txBox="1"/>
              <p:nvPr/>
            </p:nvSpPr>
            <p:spPr>
              <a:xfrm>
                <a:off x="-1156109" y="7720730"/>
                <a:ext cx="1062142" cy="273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/>
                <a:r>
                  <a:rPr lang="en-US" sz="1000" dirty="0">
                    <a:solidFill>
                      <a:srgbClr val="005EB8"/>
                    </a:solidFill>
                    <a:latin typeface="Arial"/>
                  </a:rPr>
                  <a:t>Sofia-Branch</a:t>
                </a:r>
              </a:p>
            </p:txBody>
          </p:sp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DF2CA41F-86AF-4062-8F8F-231C38987229}"/>
                </a:ext>
              </a:extLst>
            </p:cNvPr>
            <p:cNvGrpSpPr/>
            <p:nvPr/>
          </p:nvGrpSpPr>
          <p:grpSpPr>
            <a:xfrm>
              <a:off x="420740" y="5076637"/>
              <a:ext cx="3158783" cy="618654"/>
              <a:chOff x="420740" y="5076637"/>
              <a:chExt cx="3158783" cy="618654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EF04714-5E29-451B-AC6F-548CA208951E}"/>
                  </a:ext>
                </a:extLst>
              </p:cNvPr>
              <p:cNvSpPr/>
              <p:nvPr/>
            </p:nvSpPr>
            <p:spPr>
              <a:xfrm>
                <a:off x="422894" y="5076637"/>
                <a:ext cx="3156629" cy="618654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39DDC3-3019-41A2-A40C-D4AC8FAB2B19}"/>
                  </a:ext>
                </a:extLst>
              </p:cNvPr>
              <p:cNvSpPr txBox="1"/>
              <p:nvPr/>
            </p:nvSpPr>
            <p:spPr>
              <a:xfrm>
                <a:off x="420740" y="5191273"/>
                <a:ext cx="21091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Subnet 1: 10.3.1.0/24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F6151D0-2CF2-4812-8376-1ECDFE88FB2E}"/>
                </a:ext>
              </a:extLst>
            </p:cNvPr>
            <p:cNvGrpSpPr/>
            <p:nvPr/>
          </p:nvGrpSpPr>
          <p:grpSpPr>
            <a:xfrm>
              <a:off x="404470" y="3311455"/>
              <a:ext cx="2625974" cy="550617"/>
              <a:chOff x="1767529" y="3457989"/>
              <a:chExt cx="2576170" cy="693166"/>
            </a:xfrm>
          </p:grpSpPr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C759ED7E-414B-4611-9DE8-A28ED3A7EB4B}"/>
                  </a:ext>
                </a:extLst>
              </p:cNvPr>
              <p:cNvSpPr/>
              <p:nvPr/>
            </p:nvSpPr>
            <p:spPr>
              <a:xfrm>
                <a:off x="1767529" y="3457989"/>
                <a:ext cx="2576170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82CBF01-1920-4161-8A7E-E542D99112A2}"/>
                  </a:ext>
                </a:extLst>
              </p:cNvPr>
              <p:cNvSpPr txBox="1"/>
              <p:nvPr/>
            </p:nvSpPr>
            <p:spPr>
              <a:xfrm>
                <a:off x="1835621" y="3585797"/>
                <a:ext cx="24850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GW Subnet: 10.1.0.0/24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D5FE666-95DD-4195-8453-B8983723B429}"/>
                </a:ext>
              </a:extLst>
            </p:cNvPr>
            <p:cNvGrpSpPr/>
            <p:nvPr/>
          </p:nvGrpSpPr>
          <p:grpSpPr>
            <a:xfrm>
              <a:off x="2746110" y="5092144"/>
              <a:ext cx="930984" cy="603147"/>
              <a:chOff x="-962639" y="7291000"/>
              <a:chExt cx="1062142" cy="669135"/>
            </a:xfrm>
          </p:grpSpPr>
          <p:pic>
            <p:nvPicPr>
              <p:cNvPr id="122" name="Picture 8">
                <a:extLst>
                  <a:ext uri="{FF2B5EF4-FFF2-40B4-BE49-F238E27FC236}">
                    <a16:creationId xmlns:a16="http://schemas.microsoft.com/office/drawing/2014/main" id="{271802E7-5857-49B2-AB6C-241303324F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7295" y="7291000"/>
                <a:ext cx="49039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67C4D1B-5B81-44EE-908D-B06D2CB3C518}"/>
                  </a:ext>
                </a:extLst>
              </p:cNvPr>
              <p:cNvSpPr txBox="1"/>
              <p:nvPr/>
            </p:nvSpPr>
            <p:spPr>
              <a:xfrm>
                <a:off x="-962639" y="7686976"/>
                <a:ext cx="1062142" cy="273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/>
                <a:r>
                  <a:rPr lang="en-US" sz="1000" dirty="0">
                    <a:solidFill>
                      <a:srgbClr val="005EB8"/>
                    </a:solidFill>
                    <a:latin typeface="Arial"/>
                  </a:rPr>
                  <a:t>Tokyo</a:t>
                </a:r>
              </a:p>
            </p:txBody>
          </p:sp>
        </p:grpSp>
        <p:pic>
          <p:nvPicPr>
            <p:cNvPr id="130" name="Picture 2" descr="https://www.msclouditpropodcast.com/wp-content/uploads/2018/08/download.png">
              <a:extLst>
                <a:ext uri="{FF2B5EF4-FFF2-40B4-BE49-F238E27FC236}">
                  <a16:creationId xmlns:a16="http://schemas.microsoft.com/office/drawing/2014/main" id="{C2EC34AE-C0D9-4313-B918-6CF1D1E0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250" y="5869451"/>
              <a:ext cx="1015435" cy="533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100D43D-E10C-430B-934C-9419AB6C4A8A}"/>
                </a:ext>
              </a:extLst>
            </p:cNvPr>
            <p:cNvGrpSpPr/>
            <p:nvPr/>
          </p:nvGrpSpPr>
          <p:grpSpPr>
            <a:xfrm>
              <a:off x="8261679" y="2468068"/>
              <a:ext cx="3165111" cy="618654"/>
              <a:chOff x="1767529" y="1890574"/>
              <a:chExt cx="3714716" cy="693166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E6093EF1-A6E8-4DB4-98AC-978C4578ECE0}"/>
                  </a:ext>
                </a:extLst>
              </p:cNvPr>
              <p:cNvSpPr/>
              <p:nvPr/>
            </p:nvSpPr>
            <p:spPr>
              <a:xfrm>
                <a:off x="1767529" y="1890574"/>
                <a:ext cx="3714716" cy="693166"/>
              </a:xfrm>
              <a:prstGeom prst="roundRect">
                <a:avLst/>
              </a:prstGeom>
              <a:solidFill>
                <a:srgbClr val="F8F8F8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0AEF9A3-8266-42F2-88D8-B1BB728EB956}"/>
                  </a:ext>
                </a:extLst>
              </p:cNvPr>
              <p:cNvSpPr txBox="1"/>
              <p:nvPr/>
            </p:nvSpPr>
            <p:spPr>
              <a:xfrm>
                <a:off x="1832011" y="2061067"/>
                <a:ext cx="2475364" cy="37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1097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4465"/>
                    </a:solidFill>
                    <a:effectLst/>
                    <a:uLnTx/>
                    <a:uFillTx/>
                  </a:rPr>
                  <a:t>Subnet 1: 10.2.1.0/24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790F7C9-9221-4FCF-968E-ACCAF5AE3F6F}"/>
                </a:ext>
              </a:extLst>
            </p:cNvPr>
            <p:cNvGrpSpPr/>
            <p:nvPr/>
          </p:nvGrpSpPr>
          <p:grpSpPr>
            <a:xfrm>
              <a:off x="10632584" y="2484129"/>
              <a:ext cx="927310" cy="627622"/>
              <a:chOff x="-902706" y="7291000"/>
              <a:chExt cx="1062142" cy="696289"/>
            </a:xfrm>
          </p:grpSpPr>
          <p:pic>
            <p:nvPicPr>
              <p:cNvPr id="138" name="Picture 8">
                <a:extLst>
                  <a:ext uri="{FF2B5EF4-FFF2-40B4-BE49-F238E27FC236}">
                    <a16:creationId xmlns:a16="http://schemas.microsoft.com/office/drawing/2014/main" id="{846EAFD1-A991-4A4F-834B-1A7CBFBB72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57295" y="7291000"/>
                <a:ext cx="49039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B4FDE0D-A864-4C01-B932-7B2D07422E24}"/>
                  </a:ext>
                </a:extLst>
              </p:cNvPr>
              <p:cNvSpPr txBox="1"/>
              <p:nvPr/>
            </p:nvSpPr>
            <p:spPr>
              <a:xfrm>
                <a:off x="-902706" y="7714130"/>
                <a:ext cx="1062142" cy="273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/>
                <a:r>
                  <a:rPr lang="en-US" sz="1000" dirty="0">
                    <a:solidFill>
                      <a:srgbClr val="005EB8"/>
                    </a:solidFill>
                    <a:latin typeface="Arial"/>
                  </a:rPr>
                  <a:t>Paris</a:t>
                </a: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F68C679-C968-42D5-825D-77DD224BD866}"/>
                </a:ext>
              </a:extLst>
            </p:cNvPr>
            <p:cNvSpPr txBox="1"/>
            <p:nvPr/>
          </p:nvSpPr>
          <p:spPr>
            <a:xfrm>
              <a:off x="4034780" y="6300519"/>
              <a:ext cx="1382458" cy="47535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748E">
                    <a:lumMod val="40000"/>
                    <a:lumOff val="60000"/>
                  </a:srgbClr>
                </a:buClr>
                <a:buSzPct val="7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4A9F8">
                      <a:lumMod val="75000"/>
                    </a:srgbClr>
                  </a:solidFill>
                  <a:effectLst/>
                  <a:uLnTx/>
                  <a:uFillTx/>
                </a:rPr>
                <a:t>VNGateway2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426666"/>
      </p:ext>
    </p:extLst>
  </p:cSld>
  <p:clrMapOvr>
    <a:masterClrMapping/>
  </p:clrMapOvr>
  <p:transition spd="slow" advClick="0" advTm="5000">
    <p:push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DA6F1-1B3E-4FA6-8F0D-37B752C0B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408429"/>
          </a:xfrm>
        </p:spPr>
        <p:txBody>
          <a:bodyPr/>
          <a:lstStyle/>
          <a:p>
            <a:r>
              <a:rPr lang="en-US" dirty="0"/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3914133115"/>
      </p:ext>
    </p:extLst>
  </p:cSld>
  <p:clrMapOvr>
    <a:masterClrMapping/>
  </p:clrMapOvr>
  <p:transition spd="slow" advClick="0" advTm="5000">
    <p:push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an advantage of MSTP over PVST+?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uses more BPDUs and therefore calculates the topology faster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asier to configure than PVST+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uses less BPDUs and therefore creates less overhead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VLAN aware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3619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an advantage of PVST+ over MSTP?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VLAN aware and triggers STP calculation for each VLAN individually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more difficult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configure than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MSTP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uses less BPDUs and therefore creates less overhead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VLAN unaware which simplifies the creation of the VLANs across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1404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of the following in terms of link aggregation is false?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physical interfaces which participate in a link aggregation group should have the 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 speed and duplex settings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static and dynamic LACP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aggregation load balances on a per-packet basis and ensures equally distributed 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traffic across the physical links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aggregation benefits include higher bandwidth and better redundancy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7709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of the following in terms of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IRF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wrong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only have Ring or Daisy chain topologies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member ID of each device may be the same, but the priorities must be different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IRF stack must consist of Comware devices only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priorities of each device may be the same, but the member IDs must be different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0756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A2F0FD-DD29-4C70-A14F-2EA0F2405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 aggregation (1)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9291834"/>
      </p:ext>
    </p:extLst>
  </p:cSld>
  <p:clrMapOvr>
    <a:masterClrMapping/>
  </p:clrMapOvr>
  <p:transition spd="slow" advClick="0" advTm="5000">
    <p:push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difference between NAT and PAT? (select multiple)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 translates one private to one public IP address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 translates multiple private to one public IP address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 translates one private to multiple public IP address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 translates multiple private to one public IP address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1254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following determines how long a DNS entry will stay in the </a:t>
            </a:r>
            <a:b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client’s cache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operating system of the client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TTL value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ISP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operating system of the DNS server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8073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best way to secure a wireless network? 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the SSID hidden, so the clients must know it in order to connect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MAC ID filtering to allow only known devices to the network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Disable the DHCP server on your wireless router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WPA3/WPA2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4271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are the main components of an SNMP system?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Agent, messages, network management system and MIB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Get, set and trap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strings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IMC, authentication protocol and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SNMP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enabled devices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859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9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of the following in terms of SDN is false?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uses Northbound interface and Southbound interface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has a decentralized control plane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may use REST API to communicate with the controller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OpenFlow is a typical SDN protocol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2973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1FDF2-8368-4B7B-AF97-C321BC2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10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E2589F-47DD-45A3-B6DD-DE501F9BF3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10408"/>
            <a:ext cx="11763375" cy="482585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possible options to connect between two VNets in Azure are: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Point-to-site VPN and ExpressRoute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 network peering and VPN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routes and user-defined routes (UDR)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NSG and NAT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1603-1FA8-4F32-9715-2E6FB57AA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3768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1942" y="1179586"/>
            <a:ext cx="8693332" cy="54885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/>
            <a:r>
              <a:rPr lang="en-US" sz="2999" noProof="1">
                <a:hlinkClick r:id="rId3"/>
              </a:rPr>
              <a:t>softuni.bg</a:t>
            </a:r>
            <a:r>
              <a:rPr lang="en-US" sz="2999" noProof="1"/>
              <a:t>, </a:t>
            </a:r>
            <a:r>
              <a:rPr lang="en-US" sz="2799" dirty="0">
                <a:hlinkClick r:id="rId4"/>
              </a:rPr>
              <a:t>about.softuni.bg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/>
            <a:r>
              <a:rPr lang="en-US" sz="2999" noProof="1">
                <a:hlinkClick r:id="rId5"/>
              </a:rPr>
              <a:t>softuni.foundation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lvl="1"/>
            <a:r>
              <a:rPr lang="en-US" sz="2999" noProof="1">
                <a:hlinkClick r:id="rId6"/>
              </a:rPr>
              <a:t>facebook.com/SoftwareUniversity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lvl="1"/>
            <a:r>
              <a:rPr lang="en-US" sz="2999" dirty="0">
                <a:hlinkClick r:id="rId7"/>
              </a:rPr>
              <a:t>forum.softuni.bg</a:t>
            </a:r>
            <a:endParaRPr lang="en-US" sz="2999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D45680-A2C3-424B-9029-13DAC550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link aggregation?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93AC0-077C-48FE-9E6A-147ACC192A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72125" y="1298575"/>
            <a:ext cx="6619875" cy="50276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Combination of </a:t>
            </a:r>
            <a:r>
              <a:rPr lang="en-US" sz="3400" u="sng" dirty="0"/>
              <a:t>two or more </a:t>
            </a:r>
            <a:br>
              <a:rPr lang="en-US" sz="3400" u="sng" dirty="0"/>
            </a:br>
            <a:r>
              <a:rPr lang="en-US" sz="3400" u="sng" dirty="0"/>
              <a:t>physical </a:t>
            </a:r>
            <a:r>
              <a:rPr lang="en-US" sz="3400" dirty="0"/>
              <a:t>interfaces to create </a:t>
            </a:r>
            <a:br>
              <a:rPr lang="en-US" sz="3400" dirty="0"/>
            </a:br>
            <a:r>
              <a:rPr lang="en-US" sz="3400" u="sng" dirty="0"/>
              <a:t>one logical</a:t>
            </a:r>
            <a:r>
              <a:rPr lang="en-US" sz="3400" dirty="0"/>
              <a:t> link or </a:t>
            </a:r>
            <a:r>
              <a:rPr lang="en-US" dirty="0"/>
              <a:t>port</a:t>
            </a:r>
          </a:p>
          <a:p>
            <a:r>
              <a:rPr lang="en-US" dirty="0"/>
              <a:t>Other terms with the same meaning:</a:t>
            </a:r>
          </a:p>
          <a:p>
            <a:pPr lvl="1"/>
            <a:r>
              <a:rPr lang="en-US" sz="3000" dirty="0"/>
              <a:t>Port trunking (HPE Provision)</a:t>
            </a:r>
          </a:p>
          <a:p>
            <a:pPr lvl="1"/>
            <a:r>
              <a:rPr lang="en-US" sz="3000" dirty="0"/>
              <a:t>EtherChannel (Cisco)</a:t>
            </a:r>
          </a:p>
          <a:p>
            <a:pPr lvl="1"/>
            <a:r>
              <a:rPr lang="en-US" sz="3000" dirty="0"/>
              <a:t>Link bundling</a:t>
            </a:r>
          </a:p>
          <a:p>
            <a:pPr lvl="1"/>
            <a:r>
              <a:rPr lang="en-US" sz="3000" dirty="0"/>
              <a:t>NIC bonding/teaming</a:t>
            </a:r>
          </a:p>
          <a:p>
            <a:pPr lvl="1"/>
            <a:r>
              <a:rPr lang="en-US" sz="3000" dirty="0"/>
              <a:t>Etc.</a:t>
            </a:r>
            <a:endParaRPr lang="bg-BG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DB304-8D69-437E-8A96-C86B54B5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" y="1366051"/>
            <a:ext cx="5289636" cy="4732832"/>
          </a:xfrm>
          <a:prstGeom prst="round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34411431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C08E5F-E330-4E03-99A7-0898178C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link aggregation?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A23FF-0B71-4061-AA75-1ADE295A914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1622425"/>
          </a:xfrm>
        </p:spPr>
        <p:txBody>
          <a:bodyPr/>
          <a:lstStyle/>
          <a:p>
            <a:r>
              <a:rPr lang="en-US" dirty="0"/>
              <a:t>To increase the bandwidth</a:t>
            </a:r>
          </a:p>
          <a:p>
            <a:r>
              <a:rPr lang="en-US" dirty="0"/>
              <a:t>To provide redundancy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A8E-64B3-4BF4-81F9-E247ECC052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DAEE4-B876-4715-BDA5-D0FC17DD9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74" y="2799737"/>
            <a:ext cx="9260301" cy="35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0673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7D86-C30F-45E1-BD9B-2ADE33EE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sharing modes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C332F-0DFB-4C5F-8222-BFF766AA93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195388"/>
            <a:ext cx="12001595" cy="539908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00" dirty="0"/>
              <a:t>Multiple physical links form one logical but at the end the traffic uses </a:t>
            </a:r>
            <a:br>
              <a:rPr lang="en-US" sz="3100" dirty="0"/>
            </a:br>
            <a:r>
              <a:rPr lang="en-US" sz="3100" dirty="0"/>
              <a:t>the physical links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00" dirty="0"/>
              <a:t>Which exact link to use - random decision based on the conversations</a:t>
            </a:r>
          </a:p>
          <a:p>
            <a:pPr>
              <a:lnSpc>
                <a:spcPct val="100000"/>
              </a:lnSpc>
            </a:pPr>
            <a:r>
              <a:rPr lang="en-US" sz="3100" dirty="0"/>
              <a:t>Conversations depend on the load sharing mode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8DC8CCA-661A-4824-B209-AF9C63D4A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22" y="3971637"/>
            <a:ext cx="7555159" cy="2501506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92739044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A2F0FD-DD29-4C70-A14F-2EA0F2405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Device stacking - IRF (1)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68817333"/>
      </p:ext>
    </p:extLst>
  </p:cSld>
  <p:clrMapOvr>
    <a:masterClrMapping/>
  </p:clrMapOvr>
  <p:transition spd="slow" advClick="0" advTm="5000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DBA832-2B31-42A4-A62B-BEF314A37F45}"/>
              </a:ext>
            </a:extLst>
          </p:cNvPr>
          <p:cNvSpPr/>
          <p:nvPr/>
        </p:nvSpPr>
        <p:spPr bwMode="auto">
          <a:xfrm>
            <a:off x="3423753" y="3398621"/>
            <a:ext cx="4805848" cy="1736436"/>
          </a:xfrm>
          <a:prstGeom prst="roundRect">
            <a:avLst/>
          </a:prstGeom>
          <a:solidFill>
            <a:schemeClr val="dk2">
              <a:alpha val="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6310F-B259-4C45-BD44-F43E9D1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device stacking?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23ACF-2719-4BD5-BDB0-9CE79B68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913" y="3838983"/>
            <a:ext cx="104775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D86A8-64B6-4209-85AD-1CC98F196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61" y="3852260"/>
            <a:ext cx="1047750" cy="990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C16CBC-41F2-40BC-8CD2-62CFBEE1A587}"/>
              </a:ext>
            </a:extLst>
          </p:cNvPr>
          <p:cNvCxnSpPr>
            <a:cxnSpLocks/>
          </p:cNvCxnSpPr>
          <p:nvPr/>
        </p:nvCxnSpPr>
        <p:spPr>
          <a:xfrm>
            <a:off x="4775431" y="4137433"/>
            <a:ext cx="20060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8890CF-BE75-46BC-9444-31812AA2A07D}"/>
              </a:ext>
            </a:extLst>
          </p:cNvPr>
          <p:cNvCxnSpPr>
            <a:cxnSpLocks/>
          </p:cNvCxnSpPr>
          <p:nvPr/>
        </p:nvCxnSpPr>
        <p:spPr>
          <a:xfrm>
            <a:off x="4777971" y="4315233"/>
            <a:ext cx="19989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682F94F-695F-462A-8FF9-6516EFDC3E76}"/>
              </a:ext>
            </a:extLst>
          </p:cNvPr>
          <p:cNvSpPr/>
          <p:nvPr/>
        </p:nvSpPr>
        <p:spPr bwMode="auto">
          <a:xfrm>
            <a:off x="4858640" y="4068178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84408C-DDB9-4DD9-B957-9A4748A0CD26}"/>
              </a:ext>
            </a:extLst>
          </p:cNvPr>
          <p:cNvSpPr/>
          <p:nvPr/>
        </p:nvSpPr>
        <p:spPr bwMode="auto">
          <a:xfrm>
            <a:off x="6496075" y="4068178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B42F2-C90F-4080-A927-0F86CE905A7E}"/>
              </a:ext>
            </a:extLst>
          </p:cNvPr>
          <p:cNvSpPr txBox="1"/>
          <p:nvPr/>
        </p:nvSpPr>
        <p:spPr>
          <a:xfrm>
            <a:off x="4552372" y="2824951"/>
            <a:ext cx="2548610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One logical device</a:t>
            </a:r>
            <a:endParaRPr lang="bg-BG" sz="240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3D312FB-1C83-4C81-AEC4-702EDCC63D7A}"/>
              </a:ext>
            </a:extLst>
          </p:cNvPr>
          <p:cNvSpPr txBox="1">
            <a:spLocks/>
          </p:cNvSpPr>
          <p:nvPr/>
        </p:nvSpPr>
        <p:spPr>
          <a:xfrm>
            <a:off x="705113" y="1431431"/>
            <a:ext cx="11320632" cy="77408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Combination of two or more physical devices to form one logical</a:t>
            </a:r>
          </a:p>
        </p:txBody>
      </p:sp>
    </p:spTree>
    <p:extLst>
      <p:ext uri="{BB962C8B-B14F-4D97-AF65-F5344CB8AC3E}">
        <p14:creationId xmlns:p14="http://schemas.microsoft.com/office/powerpoint/2010/main" val="224674560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30665" y="1265306"/>
            <a:ext cx="8506560" cy="5440736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STP, link aggregation and stacking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OSPF advanced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ACL, NAT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DNS, IPv6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802.1x, Wireless concepts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QoS, Port mirroring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Virtualization and networking, VPN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SDN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Cloud networking with Microsoft Azure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310F-B259-4C45-BD44-F43E9D1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device stacking?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5D3FC-CAFD-4120-BE0F-30C3A5814E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293813"/>
            <a:ext cx="11817350" cy="4775200"/>
          </a:xfrm>
        </p:spPr>
        <p:txBody>
          <a:bodyPr/>
          <a:lstStyle/>
          <a:p>
            <a:r>
              <a:rPr lang="en-US" dirty="0"/>
              <a:t>More resilient</a:t>
            </a:r>
          </a:p>
          <a:p>
            <a:r>
              <a:rPr lang="en-US" dirty="0"/>
              <a:t>Does not block ports (like STP)</a:t>
            </a:r>
          </a:p>
          <a:p>
            <a:r>
              <a:rPr lang="en-US" dirty="0"/>
              <a:t>Simple management</a:t>
            </a:r>
          </a:p>
          <a:p>
            <a:r>
              <a:rPr lang="en-US" dirty="0"/>
              <a:t>Simple design</a:t>
            </a:r>
          </a:p>
        </p:txBody>
      </p:sp>
      <p:pic>
        <p:nvPicPr>
          <p:cNvPr id="1026" name="Picture 2" descr="http://www.insearchoftech.com/wp-content/uploads/2011/11/IRFx4.jpg">
            <a:extLst>
              <a:ext uri="{FF2B5EF4-FFF2-40B4-BE49-F238E27FC236}">
                <a16:creationId xmlns:a16="http://schemas.microsoft.com/office/drawing/2014/main" id="{CFEE746A-15AE-454A-9CC0-C2ADE036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72" y="3015240"/>
            <a:ext cx="6545497" cy="30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24868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310F-B259-4C45-BD44-F43E9D1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IRF topologies</a:t>
            </a:r>
            <a:endParaRPr lang="bg-BG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D6BBC7-F7ED-4F4E-B78F-6B05F2DB4143}"/>
              </a:ext>
            </a:extLst>
          </p:cNvPr>
          <p:cNvCxnSpPr>
            <a:cxnSpLocks/>
          </p:cNvCxnSpPr>
          <p:nvPr/>
        </p:nvCxnSpPr>
        <p:spPr>
          <a:xfrm flipV="1">
            <a:off x="9280663" y="2923980"/>
            <a:ext cx="1272309" cy="16583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8EDE169-64AD-4696-8591-509DEAED0B81}"/>
              </a:ext>
            </a:extLst>
          </p:cNvPr>
          <p:cNvSpPr/>
          <p:nvPr/>
        </p:nvSpPr>
        <p:spPr bwMode="auto">
          <a:xfrm rot="13604427">
            <a:off x="7481044" y="3044747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D583E9-F0F4-423F-80DC-C61300F6AD81}"/>
              </a:ext>
            </a:extLst>
          </p:cNvPr>
          <p:cNvCxnSpPr>
            <a:cxnSpLocks/>
          </p:cNvCxnSpPr>
          <p:nvPr/>
        </p:nvCxnSpPr>
        <p:spPr>
          <a:xfrm>
            <a:off x="7346662" y="3063028"/>
            <a:ext cx="1446073" cy="1573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8A4977-7E28-4FF8-8F1A-763EBE101A8B}"/>
              </a:ext>
            </a:extLst>
          </p:cNvPr>
          <p:cNvCxnSpPr>
            <a:cxnSpLocks/>
          </p:cNvCxnSpPr>
          <p:nvPr/>
        </p:nvCxnSpPr>
        <p:spPr>
          <a:xfrm>
            <a:off x="7422396" y="2999835"/>
            <a:ext cx="1453289" cy="15824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682745-14DF-47DC-A28A-458440821031}"/>
              </a:ext>
            </a:extLst>
          </p:cNvPr>
          <p:cNvCxnSpPr>
            <a:cxnSpLocks/>
          </p:cNvCxnSpPr>
          <p:nvPr/>
        </p:nvCxnSpPr>
        <p:spPr>
          <a:xfrm>
            <a:off x="7422396" y="2684469"/>
            <a:ext cx="3130576" cy="335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1FA5BF-6589-4154-AF09-689BA5D7874F}"/>
              </a:ext>
            </a:extLst>
          </p:cNvPr>
          <p:cNvCxnSpPr>
            <a:cxnSpLocks/>
          </p:cNvCxnSpPr>
          <p:nvPr/>
        </p:nvCxnSpPr>
        <p:spPr>
          <a:xfrm>
            <a:off x="7422396" y="2999835"/>
            <a:ext cx="1453289" cy="15824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D36E4EA-C8D8-44C2-AB1F-6960BB888B3D}"/>
              </a:ext>
            </a:extLst>
          </p:cNvPr>
          <p:cNvSpPr/>
          <p:nvPr/>
        </p:nvSpPr>
        <p:spPr bwMode="auto">
          <a:xfrm>
            <a:off x="7645010" y="2592362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C900E6-0669-41CD-A45C-2F666AAE31F9}"/>
              </a:ext>
            </a:extLst>
          </p:cNvPr>
          <p:cNvSpPr/>
          <p:nvPr/>
        </p:nvSpPr>
        <p:spPr bwMode="auto">
          <a:xfrm rot="7381799">
            <a:off x="9370006" y="4286604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B91B80-2D6A-4BEB-8C00-D3346EA5FE42}"/>
              </a:ext>
            </a:extLst>
          </p:cNvPr>
          <p:cNvSpPr/>
          <p:nvPr/>
        </p:nvSpPr>
        <p:spPr bwMode="auto">
          <a:xfrm rot="2658587">
            <a:off x="8642233" y="4320275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8F8680-F37F-4AE4-9D4E-A01A05CB5002}"/>
              </a:ext>
            </a:extLst>
          </p:cNvPr>
          <p:cNvSpPr/>
          <p:nvPr/>
        </p:nvSpPr>
        <p:spPr bwMode="auto">
          <a:xfrm>
            <a:off x="10170892" y="2619411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D59C9FE-9739-4E4A-AB1D-E40B13078555}"/>
              </a:ext>
            </a:extLst>
          </p:cNvPr>
          <p:cNvSpPr/>
          <p:nvPr/>
        </p:nvSpPr>
        <p:spPr bwMode="auto">
          <a:xfrm rot="7381799">
            <a:off x="10356192" y="3024876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5CCAD7-CAF9-4E86-85B8-DE0F372574ED}"/>
              </a:ext>
            </a:extLst>
          </p:cNvPr>
          <p:cNvSpPr/>
          <p:nvPr/>
        </p:nvSpPr>
        <p:spPr bwMode="auto">
          <a:xfrm>
            <a:off x="6691733" y="2127829"/>
            <a:ext cx="4729020" cy="3293305"/>
          </a:xfrm>
          <a:prstGeom prst="roundRect">
            <a:avLst/>
          </a:prstGeom>
          <a:solidFill>
            <a:schemeClr val="dk2">
              <a:alpha val="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1BCF6-691D-4B21-8A14-01D01895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468" y="2532705"/>
            <a:ext cx="523875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4ECAE-0A15-49D3-8E27-45EAE5E9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35" y="4554928"/>
            <a:ext cx="523875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3E9DFF-4BA6-4215-AD35-28397E207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972" y="2451311"/>
            <a:ext cx="523875" cy="533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A6C354-3ABB-4E1D-8C65-5EF17F1A38D2}"/>
              </a:ext>
            </a:extLst>
          </p:cNvPr>
          <p:cNvCxnSpPr>
            <a:cxnSpLocks/>
          </p:cNvCxnSpPr>
          <p:nvPr/>
        </p:nvCxnSpPr>
        <p:spPr>
          <a:xfrm flipV="1">
            <a:off x="9304300" y="2965486"/>
            <a:ext cx="1356242" cy="17348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8B9018-B8F8-467E-81B3-34260C5A5193}"/>
              </a:ext>
            </a:extLst>
          </p:cNvPr>
          <p:cNvCxnSpPr>
            <a:cxnSpLocks/>
          </p:cNvCxnSpPr>
          <p:nvPr/>
        </p:nvCxnSpPr>
        <p:spPr>
          <a:xfrm>
            <a:off x="7422396" y="2804716"/>
            <a:ext cx="3130576" cy="325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D636B5-2526-4D10-96C1-53526E1C5732}"/>
              </a:ext>
            </a:extLst>
          </p:cNvPr>
          <p:cNvSpPr txBox="1"/>
          <p:nvPr/>
        </p:nvSpPr>
        <p:spPr>
          <a:xfrm>
            <a:off x="6797189" y="2127829"/>
            <a:ext cx="733370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SW-1</a:t>
            </a:r>
            <a:endParaRPr lang="bg-BG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CEC60C-F6CB-42ED-A4A3-E49948EB814B}"/>
              </a:ext>
            </a:extLst>
          </p:cNvPr>
          <p:cNvSpPr txBox="1"/>
          <p:nvPr/>
        </p:nvSpPr>
        <p:spPr>
          <a:xfrm>
            <a:off x="10448224" y="2057346"/>
            <a:ext cx="733370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SW-2</a:t>
            </a:r>
            <a:endParaRPr lang="bg-BG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FF90-1066-48F5-A830-85B2B480F423}"/>
              </a:ext>
            </a:extLst>
          </p:cNvPr>
          <p:cNvSpPr txBox="1"/>
          <p:nvPr/>
        </p:nvSpPr>
        <p:spPr>
          <a:xfrm>
            <a:off x="8687987" y="5024878"/>
            <a:ext cx="733370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SW-3</a:t>
            </a:r>
            <a:endParaRPr lang="bg-BG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C76093-0F24-45EF-BEE5-616E584D0554}"/>
              </a:ext>
            </a:extLst>
          </p:cNvPr>
          <p:cNvSpPr txBox="1"/>
          <p:nvPr/>
        </p:nvSpPr>
        <p:spPr>
          <a:xfrm>
            <a:off x="1496926" y="1297915"/>
            <a:ext cx="1774424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u="sng" dirty="0">
                <a:solidFill>
                  <a:schemeClr val="accent2"/>
                </a:solidFill>
              </a:rPr>
              <a:t>Daisy chain:</a:t>
            </a:r>
            <a:endParaRPr lang="bg-BG" sz="2400" u="sng" dirty="0">
              <a:solidFill>
                <a:schemeClr val="accent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35999E-2BDB-4F4D-8BC6-7445CE0732DE}"/>
              </a:ext>
            </a:extLst>
          </p:cNvPr>
          <p:cNvSpPr txBox="1"/>
          <p:nvPr/>
        </p:nvSpPr>
        <p:spPr>
          <a:xfrm>
            <a:off x="8519197" y="1286812"/>
            <a:ext cx="1052368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u="sng" dirty="0">
                <a:solidFill>
                  <a:schemeClr val="accent2"/>
                </a:solidFill>
              </a:rPr>
              <a:t>Ring:</a:t>
            </a:r>
            <a:endParaRPr lang="bg-BG" sz="2400" u="sng" dirty="0">
              <a:solidFill>
                <a:schemeClr val="accent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C4F7B7-B4EC-4C7A-A589-5754A18EC778}"/>
              </a:ext>
            </a:extLst>
          </p:cNvPr>
          <p:cNvSpPr/>
          <p:nvPr/>
        </p:nvSpPr>
        <p:spPr bwMode="auto">
          <a:xfrm>
            <a:off x="622359" y="2228020"/>
            <a:ext cx="4805848" cy="1736436"/>
          </a:xfrm>
          <a:prstGeom prst="roundRect">
            <a:avLst/>
          </a:prstGeom>
          <a:solidFill>
            <a:schemeClr val="dk2">
              <a:alpha val="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5530616-F4C9-4ECF-871B-7969EBD9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19" y="2668382"/>
            <a:ext cx="1047750" cy="952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63FFF6-79FD-4C2A-9E01-CE170414E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367" y="2681659"/>
            <a:ext cx="1047750" cy="9906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94D0BC9-CD52-4B9E-B9EE-C368508B306E}"/>
              </a:ext>
            </a:extLst>
          </p:cNvPr>
          <p:cNvCxnSpPr>
            <a:cxnSpLocks/>
          </p:cNvCxnSpPr>
          <p:nvPr/>
        </p:nvCxnSpPr>
        <p:spPr>
          <a:xfrm>
            <a:off x="1974037" y="2966832"/>
            <a:ext cx="20060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0A0087A-6A3F-49CA-AC8A-BFF74001CDC8}"/>
              </a:ext>
            </a:extLst>
          </p:cNvPr>
          <p:cNvCxnSpPr>
            <a:cxnSpLocks/>
          </p:cNvCxnSpPr>
          <p:nvPr/>
        </p:nvCxnSpPr>
        <p:spPr>
          <a:xfrm>
            <a:off x="1976577" y="3144632"/>
            <a:ext cx="19989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CBD2E56-3081-4C66-B6AC-F1410A6077BB}"/>
              </a:ext>
            </a:extLst>
          </p:cNvPr>
          <p:cNvSpPr/>
          <p:nvPr/>
        </p:nvSpPr>
        <p:spPr bwMode="auto">
          <a:xfrm>
            <a:off x="2057246" y="2897577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F485DA-2401-42DC-BDB1-66C92073D97B}"/>
              </a:ext>
            </a:extLst>
          </p:cNvPr>
          <p:cNvSpPr/>
          <p:nvPr/>
        </p:nvSpPr>
        <p:spPr bwMode="auto">
          <a:xfrm>
            <a:off x="3694681" y="2897577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103024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7581EA3-BA9C-4E49-B05F-D93341B15646}"/>
              </a:ext>
            </a:extLst>
          </p:cNvPr>
          <p:cNvSpPr/>
          <p:nvPr/>
        </p:nvSpPr>
        <p:spPr bwMode="auto">
          <a:xfrm>
            <a:off x="6011456" y="1644443"/>
            <a:ext cx="6003066" cy="4546547"/>
          </a:xfrm>
          <a:prstGeom prst="roundRect">
            <a:avLst/>
          </a:prstGeom>
          <a:solidFill>
            <a:schemeClr val="dk2">
              <a:alpha val="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6310F-B259-4C45-BD44-F43E9D1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IRF ports and connections</a:t>
            </a:r>
            <a:endParaRPr lang="bg-B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4BD0F9-4FAF-4DE5-8C00-069F4279E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080" y="2718044"/>
            <a:ext cx="523875" cy="53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23A676-9F81-4C17-B35F-7D766AC06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47" y="4740267"/>
            <a:ext cx="523875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766062-100F-44B5-8B2D-1B0BF7E0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584" y="2636650"/>
            <a:ext cx="523875" cy="533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38373C-8095-4859-9851-0FFE481BB453}"/>
              </a:ext>
            </a:extLst>
          </p:cNvPr>
          <p:cNvCxnSpPr>
            <a:cxnSpLocks/>
          </p:cNvCxnSpPr>
          <p:nvPr/>
        </p:nvCxnSpPr>
        <p:spPr>
          <a:xfrm>
            <a:off x="7194274" y="3248367"/>
            <a:ext cx="1446073" cy="1573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6352DD-F48E-4127-8D26-82250C3C95CC}"/>
              </a:ext>
            </a:extLst>
          </p:cNvPr>
          <p:cNvCxnSpPr>
            <a:cxnSpLocks/>
          </p:cNvCxnSpPr>
          <p:nvPr/>
        </p:nvCxnSpPr>
        <p:spPr>
          <a:xfrm>
            <a:off x="7270008" y="3185174"/>
            <a:ext cx="1453289" cy="15824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AD630-5CBB-4AEB-BFB2-68ED16E1503A}"/>
              </a:ext>
            </a:extLst>
          </p:cNvPr>
          <p:cNvCxnSpPr>
            <a:cxnSpLocks/>
          </p:cNvCxnSpPr>
          <p:nvPr/>
        </p:nvCxnSpPr>
        <p:spPr>
          <a:xfrm>
            <a:off x="7270008" y="2990055"/>
            <a:ext cx="3130576" cy="325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D32778-A37A-4324-822B-CC1B72ABA73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270008" y="2869808"/>
            <a:ext cx="3130576" cy="335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A990E0-9767-4797-BAF3-CAD2D747763C}"/>
              </a:ext>
            </a:extLst>
          </p:cNvPr>
          <p:cNvCxnSpPr>
            <a:cxnSpLocks/>
          </p:cNvCxnSpPr>
          <p:nvPr/>
        </p:nvCxnSpPr>
        <p:spPr>
          <a:xfrm flipV="1">
            <a:off x="9128275" y="3109319"/>
            <a:ext cx="1272309" cy="16583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D97437-58BE-4244-9E24-E6C7CC3FBEED}"/>
              </a:ext>
            </a:extLst>
          </p:cNvPr>
          <p:cNvCxnSpPr>
            <a:cxnSpLocks/>
          </p:cNvCxnSpPr>
          <p:nvPr/>
        </p:nvCxnSpPr>
        <p:spPr>
          <a:xfrm flipV="1">
            <a:off x="9151912" y="3150825"/>
            <a:ext cx="1356242" cy="17348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F0FC4A4-3224-4E08-97D2-ED5D1CD84FB9}"/>
              </a:ext>
            </a:extLst>
          </p:cNvPr>
          <p:cNvSpPr/>
          <p:nvPr/>
        </p:nvSpPr>
        <p:spPr bwMode="auto">
          <a:xfrm>
            <a:off x="7492622" y="2777701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40C0B1-C4A8-47E5-B99B-1894F763392C}"/>
              </a:ext>
            </a:extLst>
          </p:cNvPr>
          <p:cNvSpPr/>
          <p:nvPr/>
        </p:nvSpPr>
        <p:spPr bwMode="auto">
          <a:xfrm rot="7381799">
            <a:off x="9217618" y="4471943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A9CC28-C817-49B1-A9D0-33142EC04BED}"/>
              </a:ext>
            </a:extLst>
          </p:cNvPr>
          <p:cNvSpPr/>
          <p:nvPr/>
        </p:nvSpPr>
        <p:spPr bwMode="auto">
          <a:xfrm rot="2658587">
            <a:off x="8489845" y="4505614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D0818B-F34F-4209-B44D-00095260A6B8}"/>
              </a:ext>
            </a:extLst>
          </p:cNvPr>
          <p:cNvSpPr txBox="1"/>
          <p:nvPr/>
        </p:nvSpPr>
        <p:spPr>
          <a:xfrm>
            <a:off x="6644801" y="2313168"/>
            <a:ext cx="733370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SW-1</a:t>
            </a:r>
            <a:endParaRPr lang="bg-BG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A33DB1-7DA4-40FB-8B94-581450A3686D}"/>
              </a:ext>
            </a:extLst>
          </p:cNvPr>
          <p:cNvSpPr txBox="1"/>
          <p:nvPr/>
        </p:nvSpPr>
        <p:spPr>
          <a:xfrm>
            <a:off x="10295836" y="2242685"/>
            <a:ext cx="733370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SW-2</a:t>
            </a:r>
            <a:endParaRPr lang="bg-BG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6AC759-EBB7-4EDA-A40E-D0B3D4A71552}"/>
              </a:ext>
            </a:extLst>
          </p:cNvPr>
          <p:cNvSpPr txBox="1"/>
          <p:nvPr/>
        </p:nvSpPr>
        <p:spPr>
          <a:xfrm>
            <a:off x="8535599" y="5210217"/>
            <a:ext cx="733370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SW-3</a:t>
            </a:r>
            <a:endParaRPr lang="bg-BG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3D44E1-1A81-4A67-AD7D-D750C930C01E}"/>
              </a:ext>
            </a:extLst>
          </p:cNvPr>
          <p:cNvSpPr txBox="1"/>
          <p:nvPr/>
        </p:nvSpPr>
        <p:spPr>
          <a:xfrm>
            <a:off x="7389367" y="2177802"/>
            <a:ext cx="6146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1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90020C5-1CA5-41D2-86EF-E7CD04CCD0B4}"/>
              </a:ext>
            </a:extLst>
          </p:cNvPr>
          <p:cNvSpPr/>
          <p:nvPr/>
        </p:nvSpPr>
        <p:spPr bwMode="auto">
          <a:xfrm>
            <a:off x="10018504" y="2804750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29BD41-0BE0-4F2C-94A8-65E9F6633751}"/>
              </a:ext>
            </a:extLst>
          </p:cNvPr>
          <p:cNvSpPr txBox="1"/>
          <p:nvPr/>
        </p:nvSpPr>
        <p:spPr>
          <a:xfrm>
            <a:off x="9652676" y="2213940"/>
            <a:ext cx="6146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2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lang="en-US" dirty="0">
                <a:solidFill>
                  <a:schemeClr val="accent2"/>
                </a:solidFill>
              </a:rPr>
              <a:t>2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1CE758-50E5-470B-B007-84BB93EE4798}"/>
              </a:ext>
            </a:extLst>
          </p:cNvPr>
          <p:cNvSpPr txBox="1"/>
          <p:nvPr/>
        </p:nvSpPr>
        <p:spPr>
          <a:xfrm>
            <a:off x="10462667" y="3298262"/>
            <a:ext cx="6146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2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69BB2B-F685-45D2-9A2D-78C2252084FC}"/>
              </a:ext>
            </a:extLst>
          </p:cNvPr>
          <p:cNvSpPr txBox="1"/>
          <p:nvPr/>
        </p:nvSpPr>
        <p:spPr>
          <a:xfrm>
            <a:off x="9345366" y="4759536"/>
            <a:ext cx="6146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3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lang="en-US" dirty="0">
                <a:solidFill>
                  <a:schemeClr val="accent2"/>
                </a:solidFill>
              </a:rPr>
              <a:t>2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FA0CBA-D875-456A-8FFF-8028FD92226B}"/>
              </a:ext>
            </a:extLst>
          </p:cNvPr>
          <p:cNvSpPr txBox="1"/>
          <p:nvPr/>
        </p:nvSpPr>
        <p:spPr>
          <a:xfrm>
            <a:off x="7816233" y="4739185"/>
            <a:ext cx="6146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3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1F979C9-EA61-4472-93B9-5CB504DAC225}"/>
              </a:ext>
            </a:extLst>
          </p:cNvPr>
          <p:cNvSpPr/>
          <p:nvPr/>
        </p:nvSpPr>
        <p:spPr bwMode="auto">
          <a:xfrm rot="7381799">
            <a:off x="10203804" y="3210215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7DDBE1-4A5D-4D89-B620-F9EF71FF71AA}"/>
              </a:ext>
            </a:extLst>
          </p:cNvPr>
          <p:cNvSpPr/>
          <p:nvPr/>
        </p:nvSpPr>
        <p:spPr bwMode="auto">
          <a:xfrm rot="13604427">
            <a:off x="7328656" y="3230086"/>
            <a:ext cx="165941" cy="311709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C0B6AC-FCB2-4F26-B9DF-8242FDD93B0E}"/>
              </a:ext>
            </a:extLst>
          </p:cNvPr>
          <p:cNvSpPr txBox="1"/>
          <p:nvPr/>
        </p:nvSpPr>
        <p:spPr>
          <a:xfrm>
            <a:off x="6603150" y="3366069"/>
            <a:ext cx="6146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1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lang="en-US" dirty="0">
                <a:solidFill>
                  <a:schemeClr val="accent2"/>
                </a:solidFill>
              </a:rPr>
              <a:t>2</a:t>
            </a:r>
            <a:endParaRPr lang="bg-BG" dirty="0">
              <a:solidFill>
                <a:schemeClr val="accent2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7EE3CA1-6C53-4F95-951C-7B38DBD9133A}"/>
              </a:ext>
            </a:extLst>
          </p:cNvPr>
          <p:cNvCxnSpPr>
            <a:cxnSpLocks/>
          </p:cNvCxnSpPr>
          <p:nvPr/>
        </p:nvCxnSpPr>
        <p:spPr>
          <a:xfrm>
            <a:off x="349089" y="1985658"/>
            <a:ext cx="7369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D7E4EBD-765F-422C-B5EE-27B1E3E59C67}"/>
              </a:ext>
            </a:extLst>
          </p:cNvPr>
          <p:cNvSpPr txBox="1"/>
          <p:nvPr/>
        </p:nvSpPr>
        <p:spPr>
          <a:xfrm>
            <a:off x="430142" y="2562881"/>
            <a:ext cx="584163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x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lang="en-US" dirty="0">
                <a:solidFill>
                  <a:schemeClr val="accent2"/>
                </a:solidFill>
              </a:rPr>
              <a:t>y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1D2A97-0638-44C1-8AC5-8757572E48B2}"/>
              </a:ext>
            </a:extLst>
          </p:cNvPr>
          <p:cNvSpPr/>
          <p:nvPr/>
        </p:nvSpPr>
        <p:spPr>
          <a:xfrm>
            <a:off x="1162794" y="1644443"/>
            <a:ext cx="39643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Single physical cable</a:t>
            </a:r>
            <a:br>
              <a:rPr lang="en-US" sz="2400" dirty="0"/>
            </a:br>
            <a:r>
              <a:rPr lang="en-US" sz="2400" dirty="0"/>
              <a:t>Must be at least 10Gbps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1553448-1BA4-4DE4-B71C-DFF05F0516D0}"/>
              </a:ext>
            </a:extLst>
          </p:cNvPr>
          <p:cNvSpPr/>
          <p:nvPr/>
        </p:nvSpPr>
        <p:spPr>
          <a:xfrm>
            <a:off x="907280" y="2601123"/>
            <a:ext cx="4894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IRF port – </a:t>
            </a:r>
            <a:r>
              <a:rPr lang="en-US" sz="2400" dirty="0" err="1"/>
              <a:t>memberID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lang="en-US" sz="2400" dirty="0">
                <a:solidFill>
                  <a:schemeClr val="accent2"/>
                </a:solidFill>
              </a:rPr>
              <a:t>port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107379FF-7875-4CAB-AEC4-A86C5A5CB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73118"/>
              </p:ext>
            </p:extLst>
          </p:nvPr>
        </p:nvGraphicFramePr>
        <p:xfrm>
          <a:off x="276306" y="4545704"/>
          <a:ext cx="5393379" cy="164465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797793">
                  <a:extLst>
                    <a:ext uri="{9D8B030D-6E8A-4147-A177-3AD203B41FA5}">
                      <a16:colId xmlns:a16="http://schemas.microsoft.com/office/drawing/2014/main" val="239625958"/>
                    </a:ext>
                  </a:extLst>
                </a:gridCol>
                <a:gridCol w="1797793">
                  <a:extLst>
                    <a:ext uri="{9D8B030D-6E8A-4147-A177-3AD203B41FA5}">
                      <a16:colId xmlns:a16="http://schemas.microsoft.com/office/drawing/2014/main" val="904760087"/>
                    </a:ext>
                  </a:extLst>
                </a:gridCol>
                <a:gridCol w="1797793">
                  <a:extLst>
                    <a:ext uri="{9D8B030D-6E8A-4147-A177-3AD203B41FA5}">
                      <a16:colId xmlns:a16="http://schemas.microsoft.com/office/drawing/2014/main" val="803865744"/>
                    </a:ext>
                  </a:extLst>
                </a:gridCol>
              </a:tblGrid>
              <a:tr h="772429">
                <a:tc>
                  <a:txBody>
                    <a:bodyPr/>
                    <a:lstStyle/>
                    <a:p>
                      <a:pPr algn="l"/>
                      <a:r>
                        <a:rPr lang="en-US" sz="2398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Possible </a:t>
                      </a:r>
                      <a:br>
                        <a:rPr lang="en-US" sz="2398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398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connections</a:t>
                      </a:r>
                      <a:endParaRPr lang="bg-BG" sz="2398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1/1 -&gt; 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1/2 -&gt; 2/1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871311"/>
                  </a:ext>
                </a:extLst>
              </a:tr>
              <a:tr h="772429">
                <a:tc>
                  <a:txBody>
                    <a:bodyPr/>
                    <a:lstStyle/>
                    <a:p>
                      <a:pPr algn="l"/>
                      <a:r>
                        <a:rPr lang="en-US" u="sng" dirty="0"/>
                        <a:t>Not possible </a:t>
                      </a:r>
                      <a:r>
                        <a:rPr lang="en-US" dirty="0"/>
                        <a:t>connections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1/1 -&gt; 2/1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1/2 -&gt; 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242631"/>
                  </a:ext>
                </a:extLst>
              </a:tr>
            </a:tbl>
          </a:graphicData>
        </a:graphic>
      </p:graphicFrame>
      <p:sp>
        <p:nvSpPr>
          <p:cNvPr id="87" name="Rectangle 86">
            <a:extLst>
              <a:ext uri="{FF2B5EF4-FFF2-40B4-BE49-F238E27FC236}">
                <a16:creationId xmlns:a16="http://schemas.microsoft.com/office/drawing/2014/main" id="{FEC70B86-D1E1-4B19-A819-0C4E5B2289BB}"/>
              </a:ext>
            </a:extLst>
          </p:cNvPr>
          <p:cNvSpPr/>
          <p:nvPr/>
        </p:nvSpPr>
        <p:spPr>
          <a:xfrm>
            <a:off x="6869" y="3946148"/>
            <a:ext cx="5480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Only connect IRF port </a:t>
            </a:r>
            <a:r>
              <a:rPr lang="en-US" sz="2400" dirty="0">
                <a:solidFill>
                  <a:schemeClr val="accent2"/>
                </a:solidFill>
              </a:rPr>
              <a:t>1</a:t>
            </a:r>
            <a:r>
              <a:rPr lang="en-US" sz="2400" dirty="0"/>
              <a:t> to IRF port </a:t>
            </a:r>
            <a:r>
              <a:rPr lang="en-US" sz="2400" dirty="0">
                <a:solidFill>
                  <a:schemeClr val="accent2"/>
                </a:solidFill>
              </a:rPr>
              <a:t>2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6268945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10F97-C40F-4929-93F3-3F27A13EF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creating the IRF stack:</a:t>
            </a:r>
          </a:p>
          <a:p>
            <a:pPr lvl="1">
              <a:lnSpc>
                <a:spcPct val="80000"/>
              </a:lnSpc>
            </a:pPr>
            <a:r>
              <a:rPr lang="en-US" u="sng" dirty="0"/>
              <a:t>The member with highest priority wins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If no member has a higher priority, the member with the </a:t>
            </a:r>
            <a:br>
              <a:rPr lang="en-US" dirty="0"/>
            </a:br>
            <a:r>
              <a:rPr lang="en-US" dirty="0"/>
              <a:t>longest system up-time wins (rounded to 10 minutes)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If no member has a longer up-time, the member with the </a:t>
            </a:r>
            <a:br>
              <a:rPr lang="en-US" dirty="0"/>
            </a:br>
            <a:r>
              <a:rPr lang="en-US" dirty="0"/>
              <a:t>lowest bridge MAC address wins</a:t>
            </a:r>
          </a:p>
          <a:p>
            <a:r>
              <a:rPr lang="en-US" dirty="0"/>
              <a:t>When joining another device to existing IRF stack:</a:t>
            </a:r>
          </a:p>
          <a:p>
            <a:pPr lvl="1">
              <a:lnSpc>
                <a:spcPct val="80000"/>
              </a:lnSpc>
            </a:pPr>
            <a:r>
              <a:rPr lang="en-US" u="sng" dirty="0"/>
              <a:t>The current master wins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6310F-B259-4C45-BD44-F43E9D1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election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4929438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310F-B259-4C45-BD44-F43E9D1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IRF split stack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E2A20B-69FA-4F60-9E23-749726FE14E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186152"/>
            <a:ext cx="10634613" cy="5202237"/>
          </a:xfrm>
        </p:spPr>
        <p:txBody>
          <a:bodyPr/>
          <a:lstStyle/>
          <a:p>
            <a:r>
              <a:rPr lang="en-US" dirty="0"/>
              <a:t>When there is a split stack situation, each of the two </a:t>
            </a:r>
            <a:br>
              <a:rPr lang="en-US" dirty="0"/>
            </a:br>
            <a:r>
              <a:rPr lang="en-US" dirty="0"/>
              <a:t>parts assumes “I am the new master”</a:t>
            </a:r>
          </a:p>
          <a:p>
            <a:r>
              <a:rPr lang="en-US" dirty="0"/>
              <a:t>This can create problems</a:t>
            </a:r>
          </a:p>
          <a:p>
            <a:r>
              <a:rPr lang="en-US" dirty="0"/>
              <a:t>Additional Multi Active Detection (MAD) algorithm </a:t>
            </a:r>
            <a:br>
              <a:rPr lang="en-US" dirty="0"/>
            </a:br>
            <a:r>
              <a:rPr lang="en-US" dirty="0"/>
              <a:t>needs to be configured:</a:t>
            </a:r>
          </a:p>
          <a:p>
            <a:pPr lvl="1"/>
            <a:r>
              <a:rPr lang="en-US" u="sng" dirty="0"/>
              <a:t>LACP MAD</a:t>
            </a:r>
          </a:p>
          <a:p>
            <a:pPr lvl="1"/>
            <a:r>
              <a:rPr lang="en-US" dirty="0"/>
              <a:t>BFD MAD</a:t>
            </a:r>
          </a:p>
          <a:p>
            <a:pPr lvl="1"/>
            <a:r>
              <a:rPr lang="en-US" dirty="0"/>
              <a:t>ARP MAD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1967537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310F-B259-4C45-BD44-F43E9D1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IRF split stack with LACP MAD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EDBCD-636C-4411-A620-3520F3407BF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6661" y="1677300"/>
            <a:ext cx="5827087" cy="4578061"/>
          </a:xfrm>
        </p:spPr>
        <p:txBody>
          <a:bodyPr>
            <a:normAutofit/>
          </a:bodyPr>
          <a:lstStyle/>
          <a:p>
            <a:r>
              <a:rPr lang="en-US" sz="2800" dirty="0"/>
              <a:t>Additional</a:t>
            </a:r>
            <a:br>
              <a:rPr lang="en-US" sz="2800" dirty="0"/>
            </a:br>
            <a:r>
              <a:rPr lang="en-US" sz="2800" dirty="0"/>
              <a:t>Comware switch is required</a:t>
            </a:r>
          </a:p>
          <a:p>
            <a:r>
              <a:rPr lang="en-US" sz="2800" dirty="0"/>
              <a:t>Extended LACPDU are exchanged</a:t>
            </a:r>
          </a:p>
          <a:p>
            <a:r>
              <a:rPr lang="en-US" sz="2800" dirty="0"/>
              <a:t>If split stack, MAD triggers election</a:t>
            </a:r>
          </a:p>
          <a:p>
            <a:r>
              <a:rPr lang="en-US" sz="2800" dirty="0"/>
              <a:t>Smaller member ID wins</a:t>
            </a:r>
          </a:p>
          <a:p>
            <a:r>
              <a:rPr lang="en-US" sz="2800" dirty="0"/>
              <a:t>The other device(s) put in recovery </a:t>
            </a:r>
            <a:br>
              <a:rPr lang="en-US" sz="2800" dirty="0"/>
            </a:br>
            <a:r>
              <a:rPr lang="en-US" sz="2800" dirty="0"/>
              <a:t>state (shuts down the ports) </a:t>
            </a:r>
            <a:endParaRPr lang="bg-BG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2F463-041D-466D-8DB4-070341A45B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9992" y="1963627"/>
            <a:ext cx="5392422" cy="41378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9D2E00-B96E-4CEE-8F09-B09F84A577A4}"/>
              </a:ext>
            </a:extLst>
          </p:cNvPr>
          <p:cNvCxnSpPr/>
          <p:nvPr/>
        </p:nvCxnSpPr>
        <p:spPr>
          <a:xfrm>
            <a:off x="8968510" y="2244435"/>
            <a:ext cx="0" cy="8774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04BB4ABC-A410-420A-8031-BFBA3123463F}"/>
              </a:ext>
            </a:extLst>
          </p:cNvPr>
          <p:cNvSpPr/>
          <p:nvPr/>
        </p:nvSpPr>
        <p:spPr bwMode="auto">
          <a:xfrm>
            <a:off x="5468692" y="1269865"/>
            <a:ext cx="2096648" cy="674255"/>
          </a:xfrm>
          <a:prstGeom prst="wedgeEllipseCallout">
            <a:avLst>
              <a:gd name="adj1" fmla="val 27057"/>
              <a:gd name="adj2" fmla="val 9841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master!</a:t>
            </a:r>
            <a:endParaRPr lang="bg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C7A2F3D-ADF9-4C4C-A5E2-B281F8038729}"/>
              </a:ext>
            </a:extLst>
          </p:cNvPr>
          <p:cNvSpPr/>
          <p:nvPr/>
        </p:nvSpPr>
        <p:spPr bwMode="auto">
          <a:xfrm>
            <a:off x="9993501" y="1250358"/>
            <a:ext cx="2096648" cy="674255"/>
          </a:xfrm>
          <a:prstGeom prst="wedgeEllipseCallout">
            <a:avLst>
              <a:gd name="adj1" fmla="val -18318"/>
              <a:gd name="adj2" fmla="val 101156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master!</a:t>
            </a:r>
            <a:endParaRPr lang="bg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64058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4F165-B248-4821-A185-26D6828B6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OSPF advanced – general concepts (2)</a:t>
            </a:r>
          </a:p>
        </p:txBody>
      </p:sp>
    </p:spTree>
    <p:extLst>
      <p:ext uri="{BB962C8B-B14F-4D97-AF65-F5344CB8AC3E}">
        <p14:creationId xmlns:p14="http://schemas.microsoft.com/office/powerpoint/2010/main" val="1328304092"/>
      </p:ext>
    </p:extLst>
  </p:cSld>
  <p:clrMapOvr>
    <a:masterClrMapping/>
  </p:clrMapOvr>
  <p:transition spd="slow" advClick="0" advTm="5000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A9CBAA-F18E-4E99-9014-550005BEB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LSA – Link state advertisement</a:t>
            </a:r>
          </a:p>
          <a:p>
            <a:r>
              <a:rPr lang="en-US" dirty="0"/>
              <a:t>LSDB – Link state database</a:t>
            </a:r>
          </a:p>
          <a:p>
            <a:r>
              <a:rPr lang="en-US" dirty="0"/>
              <a:t>Router ID</a:t>
            </a:r>
          </a:p>
          <a:p>
            <a:r>
              <a:rPr lang="en-US" dirty="0"/>
              <a:t>Area</a:t>
            </a:r>
          </a:p>
          <a:p>
            <a:r>
              <a:rPr lang="en-US" dirty="0"/>
              <a:t>ABR – Area border router</a:t>
            </a:r>
          </a:p>
          <a:p>
            <a:r>
              <a:rPr lang="en-US" dirty="0"/>
              <a:t>Autonomous system</a:t>
            </a:r>
          </a:p>
          <a:p>
            <a:r>
              <a:rPr lang="en-US" dirty="0"/>
              <a:t>ASBR – Autonomous system boundary router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4EAEB-93C0-47A3-8449-65449CF2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terms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30592-BF16-48CC-940C-83C0299FA3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48327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5E756-36A1-4A8D-8F51-5B5DA202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terms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E10EA-2C6D-44FB-9C35-CCB75357B2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B6163-50A5-4B25-B0E2-C126FE01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295400"/>
            <a:ext cx="10432684" cy="477815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1541D1B-9D14-4980-B303-179475A13CCA}"/>
              </a:ext>
            </a:extLst>
          </p:cNvPr>
          <p:cNvSpPr/>
          <p:nvPr/>
        </p:nvSpPr>
        <p:spPr>
          <a:xfrm>
            <a:off x="1264920" y="1455420"/>
            <a:ext cx="8431532" cy="2994712"/>
          </a:xfrm>
          <a:prstGeom prst="ellipse">
            <a:avLst/>
          </a:prstGeom>
          <a:solidFill>
            <a:srgbClr val="92D050">
              <a:alpha val="7843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CB3E7-7100-400B-9066-47E2DEBA4085}"/>
              </a:ext>
            </a:extLst>
          </p:cNvPr>
          <p:cNvSpPr txBox="1"/>
          <p:nvPr/>
        </p:nvSpPr>
        <p:spPr>
          <a:xfrm>
            <a:off x="4316451" y="1554497"/>
            <a:ext cx="212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Autonomous system</a:t>
            </a:r>
            <a:endParaRPr lang="bg-BG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62B62-46F6-44E0-A190-03EEAEA470A2}"/>
              </a:ext>
            </a:extLst>
          </p:cNvPr>
          <p:cNvSpPr txBox="1"/>
          <p:nvPr/>
        </p:nvSpPr>
        <p:spPr>
          <a:xfrm>
            <a:off x="3575983" y="475767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ASBR</a:t>
            </a:r>
            <a:endParaRPr lang="bg-BG" sz="20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0683A9-E356-47CD-A889-D1CEBDEA24AE}"/>
              </a:ext>
            </a:extLst>
          </p:cNvPr>
          <p:cNvSpPr txBox="1"/>
          <p:nvPr/>
        </p:nvSpPr>
        <p:spPr>
          <a:xfrm>
            <a:off x="4140524" y="2158265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ABR</a:t>
            </a:r>
            <a:endParaRPr lang="bg-BG" sz="20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9C6A6-1696-4E8D-8B08-7EE63353CE95}"/>
              </a:ext>
            </a:extLst>
          </p:cNvPr>
          <p:cNvSpPr txBox="1"/>
          <p:nvPr/>
        </p:nvSpPr>
        <p:spPr>
          <a:xfrm>
            <a:off x="5561012" y="2203559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ABR</a:t>
            </a:r>
            <a:endParaRPr lang="bg-BG" sz="2000" dirty="0">
              <a:solidFill>
                <a:srgbClr val="0070C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20A6FD-7F19-42FA-9681-A14A3BD9F02D}"/>
              </a:ext>
            </a:extLst>
          </p:cNvPr>
          <p:cNvCxnSpPr/>
          <p:nvPr/>
        </p:nvCxnSpPr>
        <p:spPr>
          <a:xfrm flipH="1">
            <a:off x="4341812" y="2558375"/>
            <a:ext cx="105046" cy="413425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8D2AB6-FCEB-433C-BFC2-80B51ED04139}"/>
              </a:ext>
            </a:extLst>
          </p:cNvPr>
          <p:cNvCxnSpPr>
            <a:cxnSpLocks/>
          </p:cNvCxnSpPr>
          <p:nvPr/>
        </p:nvCxnSpPr>
        <p:spPr>
          <a:xfrm>
            <a:off x="6105477" y="2558375"/>
            <a:ext cx="293735" cy="337225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C9745A-BED1-4799-AC9E-DBC2CF263542}"/>
              </a:ext>
            </a:extLst>
          </p:cNvPr>
          <p:cNvCxnSpPr>
            <a:cxnSpLocks/>
          </p:cNvCxnSpPr>
          <p:nvPr/>
        </p:nvCxnSpPr>
        <p:spPr>
          <a:xfrm flipV="1">
            <a:off x="4291639" y="4556829"/>
            <a:ext cx="729941" cy="347969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AF98C9-FCF9-4BC7-96C3-25F42A7CD6E0}"/>
              </a:ext>
            </a:extLst>
          </p:cNvPr>
          <p:cNvSpPr txBox="1"/>
          <p:nvPr/>
        </p:nvSpPr>
        <p:spPr>
          <a:xfrm>
            <a:off x="3775202" y="6091674"/>
            <a:ext cx="418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Area 0 = the backbone area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29939107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418BE-015F-417F-9BB3-E99D652D4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multiple routers are connected to a switch, we use </a:t>
            </a:r>
            <a:br>
              <a:rPr lang="en-US" dirty="0"/>
            </a:br>
            <a:r>
              <a:rPr lang="en-US" dirty="0"/>
              <a:t>designated router (DR) and backup designated router (BDR)</a:t>
            </a:r>
          </a:p>
          <a:p>
            <a:r>
              <a:rPr lang="en-US" dirty="0"/>
              <a:t>This minimizes LSA traffic</a:t>
            </a:r>
          </a:p>
          <a:p>
            <a:r>
              <a:rPr lang="en-US" dirty="0"/>
              <a:t>Other routers are referred to as DROTHER (DR other)</a:t>
            </a:r>
          </a:p>
          <a:p>
            <a:r>
              <a:rPr lang="en-US" dirty="0"/>
              <a:t>The DR and the BDR ensure that all routers receive all of the </a:t>
            </a:r>
            <a:br>
              <a:rPr lang="en-US" dirty="0"/>
            </a:br>
            <a:r>
              <a:rPr lang="en-US" dirty="0"/>
              <a:t>required updates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5E756-36A1-4A8D-8F51-5B5DA202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relationships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E10EA-2C6D-44FB-9C35-CCB75357B2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84727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A2F0FD-DD29-4C70-A14F-2EA0F2405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Spanning Tree Protocol advanced (1)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13176254"/>
      </p:ext>
    </p:extLst>
  </p:cSld>
  <p:clrMapOvr>
    <a:masterClrMapping/>
  </p:clrMapOvr>
  <p:transition spd="slow" advClick="0" advTm="50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5E756-36A1-4A8D-8F51-5B5DA202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relationships (2)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75CF6-E739-4D02-8E22-1B8CE6F97A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00" y="1195388"/>
            <a:ext cx="7407564" cy="6980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DR</a:t>
            </a:r>
            <a:r>
              <a:rPr lang="en-US" dirty="0"/>
              <a:t>, the </a:t>
            </a:r>
            <a:r>
              <a:rPr lang="en-US" b="1" dirty="0"/>
              <a:t>BDR</a:t>
            </a:r>
            <a:r>
              <a:rPr lang="en-US" dirty="0"/>
              <a:t> and the </a:t>
            </a:r>
            <a:r>
              <a:rPr lang="en-US" b="1" dirty="0"/>
              <a:t>DROTHER</a:t>
            </a:r>
            <a:r>
              <a:rPr lang="en-US" dirty="0"/>
              <a:t>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E10EA-2C6D-44FB-9C35-CCB75357B2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16FAC-B49F-494C-9D85-CAB88910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558" y="2259927"/>
            <a:ext cx="6550313" cy="41376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48F9C-BAFA-4E65-9E35-5B57C25F7D24}"/>
              </a:ext>
            </a:extLst>
          </p:cNvPr>
          <p:cNvSpPr/>
          <p:nvPr/>
        </p:nvSpPr>
        <p:spPr>
          <a:xfrm>
            <a:off x="3159554" y="2247709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</a:t>
            </a:r>
            <a:endParaRPr lang="bg-BG" sz="2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495D8-3F99-4BE4-B756-26069E5F789E}"/>
              </a:ext>
            </a:extLst>
          </p:cNvPr>
          <p:cNvSpPr/>
          <p:nvPr/>
        </p:nvSpPr>
        <p:spPr>
          <a:xfrm>
            <a:off x="5371122" y="2247709"/>
            <a:ext cx="724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BDR</a:t>
            </a:r>
            <a:endParaRPr lang="bg-BG" sz="24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EDD3AD-7E3D-438F-A88C-948658BD5F3E}"/>
              </a:ext>
            </a:extLst>
          </p:cNvPr>
          <p:cNvSpPr/>
          <p:nvPr/>
        </p:nvSpPr>
        <p:spPr>
          <a:xfrm>
            <a:off x="7509164" y="2259927"/>
            <a:ext cx="142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DROTHER</a:t>
            </a:r>
            <a:endParaRPr lang="bg-BG" sz="2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5314C-4A3B-4FBE-B6A4-F5562EAE1418}"/>
              </a:ext>
            </a:extLst>
          </p:cNvPr>
          <p:cNvSpPr/>
          <p:nvPr/>
        </p:nvSpPr>
        <p:spPr>
          <a:xfrm>
            <a:off x="3001081" y="4878436"/>
            <a:ext cx="142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DROTHER</a:t>
            </a:r>
            <a:endParaRPr lang="bg-BG" sz="24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510303-A307-47D5-B725-D0B311FCF9DF}"/>
              </a:ext>
            </a:extLst>
          </p:cNvPr>
          <p:cNvSpPr/>
          <p:nvPr/>
        </p:nvSpPr>
        <p:spPr>
          <a:xfrm>
            <a:off x="7181273" y="4878435"/>
            <a:ext cx="142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DROTHER</a:t>
            </a:r>
            <a:endParaRPr lang="bg-BG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7965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75CF6-E739-4D02-8E22-1B8CE6F97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27" y="1196125"/>
            <a:ext cx="12016509" cy="5201066"/>
          </a:xfrm>
        </p:spPr>
        <p:txBody>
          <a:bodyPr>
            <a:normAutofit/>
          </a:bodyPr>
          <a:lstStyle/>
          <a:p>
            <a:pPr marL="456915" lvl="1" indent="-456915"/>
            <a:r>
              <a:rPr lang="en-US" sz="3398" dirty="0"/>
              <a:t>The first router that is active on the link becomes the DR</a:t>
            </a:r>
          </a:p>
          <a:p>
            <a:pPr marL="456915" lvl="1" indent="-456915"/>
            <a:r>
              <a:rPr lang="en-US" sz="3398" dirty="0"/>
              <a:t>The second router that is active on the link becomes the BDR</a:t>
            </a:r>
          </a:p>
          <a:p>
            <a:pPr marL="456915" lvl="1" indent="-456915"/>
            <a:r>
              <a:rPr lang="en-US" sz="3398" dirty="0"/>
              <a:t>Link/interface priority is used for a re-election if the DR/BDR fails</a:t>
            </a:r>
          </a:p>
          <a:p>
            <a:pPr marL="456915" lvl="1" indent="-456915"/>
            <a:r>
              <a:rPr lang="en-US" sz="3398" dirty="0"/>
              <a:t>Default priority is 1</a:t>
            </a:r>
          </a:p>
          <a:p>
            <a:pPr marL="456915" lvl="1" indent="-456915"/>
            <a:r>
              <a:rPr lang="en-US" sz="3398" dirty="0"/>
              <a:t>Highest priority is elected; if a tie, the highest router ID </a:t>
            </a:r>
            <a:br>
              <a:rPr lang="en-US" sz="3398" dirty="0"/>
            </a:br>
            <a:r>
              <a:rPr lang="en-US" sz="3398" dirty="0"/>
              <a:t>(not IP address on the interface) is elected</a:t>
            </a:r>
          </a:p>
          <a:p>
            <a:pPr marL="456915" lvl="1" indent="-456915"/>
            <a:r>
              <a:rPr lang="en-US" sz="3398" dirty="0"/>
              <a:t>A priority of </a:t>
            </a:r>
            <a:r>
              <a:rPr lang="en-US" sz="3398" b="1" dirty="0"/>
              <a:t>0</a:t>
            </a:r>
            <a:r>
              <a:rPr lang="en-US" sz="3398" dirty="0"/>
              <a:t> prevents a router from becoming a DR or BDR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5E756-36A1-4A8D-8F51-5B5DA202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DR/BDR Election Process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E10EA-2C6D-44FB-9C35-CCB75357B2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083088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4F165-B248-4821-A185-26D6828B6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OSPF advanced – multi area (2)</a:t>
            </a:r>
          </a:p>
        </p:txBody>
      </p:sp>
    </p:spTree>
    <p:extLst>
      <p:ext uri="{BB962C8B-B14F-4D97-AF65-F5344CB8AC3E}">
        <p14:creationId xmlns:p14="http://schemas.microsoft.com/office/powerpoint/2010/main" val="1902972072"/>
      </p:ext>
    </p:extLst>
  </p:cSld>
  <p:clrMapOvr>
    <a:masterClrMapping/>
  </p:clrMapOvr>
  <p:transition spd="slow" advClick="0" advTm="5000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78946-EEE5-4AD9-8A44-5E89EF048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the OSPF domain is segmented to areas:</a:t>
            </a:r>
          </a:p>
          <a:p>
            <a:pPr lvl="1"/>
            <a:r>
              <a:rPr lang="en-US" dirty="0"/>
              <a:t>Inter-area routes can be summarized</a:t>
            </a:r>
          </a:p>
          <a:p>
            <a:pPr lvl="1"/>
            <a:r>
              <a:rPr lang="en-US" dirty="0"/>
              <a:t>Router’s LSDBs are not too big</a:t>
            </a:r>
          </a:p>
          <a:p>
            <a:pPr lvl="1"/>
            <a:r>
              <a:rPr lang="en-US" dirty="0"/>
              <a:t>The protocol is faster</a:t>
            </a:r>
          </a:p>
          <a:p>
            <a:pPr lvl="1"/>
            <a:r>
              <a:rPr lang="en-US" dirty="0"/>
              <a:t>Stability and control is increased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4F40F2-CADA-43F6-956A-29B7FA60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multiple areas?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F3782-0B93-4381-B924-CACBC8F50B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94169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F40F2-CADA-43F6-956A-29B7FA60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areas example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F3782-0B93-4381-B924-CACBC8F50B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4F81A-28E5-4233-9AA0-45861109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80" y="1213343"/>
            <a:ext cx="5471102" cy="56446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EA2C48-666E-4C69-A05F-452DB100785B}"/>
              </a:ext>
            </a:extLst>
          </p:cNvPr>
          <p:cNvSpPr/>
          <p:nvPr/>
        </p:nvSpPr>
        <p:spPr>
          <a:xfrm>
            <a:off x="5983287" y="1476952"/>
            <a:ext cx="62087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All other areas connect to Area 0 </a:t>
            </a:r>
            <a:br>
              <a:rPr lang="en-US" sz="2800" dirty="0"/>
            </a:br>
            <a:r>
              <a:rPr lang="en-US" sz="2800" dirty="0"/>
              <a:t>(the backbone area)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F4E04-E607-47F0-AF53-E407898E3F2E}"/>
              </a:ext>
            </a:extLst>
          </p:cNvPr>
          <p:cNvSpPr/>
          <p:nvPr/>
        </p:nvSpPr>
        <p:spPr>
          <a:xfrm>
            <a:off x="6096000" y="3210934"/>
            <a:ext cx="62087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ABR routers in the example: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Router1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Router2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Router3</a:t>
            </a:r>
          </a:p>
        </p:txBody>
      </p:sp>
    </p:spTree>
    <p:extLst>
      <p:ext uri="{BB962C8B-B14F-4D97-AF65-F5344CB8AC3E}">
        <p14:creationId xmlns:p14="http://schemas.microsoft.com/office/powerpoint/2010/main" val="2348275877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4F165-B248-4821-A185-26D6828B6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08" y="4704824"/>
            <a:ext cx="12145991" cy="1649968"/>
          </a:xfrm>
        </p:spPr>
        <p:txBody>
          <a:bodyPr/>
          <a:lstStyle/>
          <a:p>
            <a:r>
              <a:rPr lang="en-US" dirty="0"/>
              <a:t>OSPF advanced – connect to external </a:t>
            </a:r>
            <a:br>
              <a:rPr lang="en-US" dirty="0"/>
            </a:br>
            <a:r>
              <a:rPr lang="en-US" dirty="0"/>
              <a:t>networks (2)</a:t>
            </a:r>
          </a:p>
        </p:txBody>
      </p:sp>
    </p:spTree>
    <p:extLst>
      <p:ext uri="{BB962C8B-B14F-4D97-AF65-F5344CB8AC3E}">
        <p14:creationId xmlns:p14="http://schemas.microsoft.com/office/powerpoint/2010/main" val="2937080485"/>
      </p:ext>
    </p:extLst>
  </p:cSld>
  <p:clrMapOvr>
    <a:masterClrMapping/>
  </p:clrMapOvr>
  <p:transition spd="slow" advClick="0" advTm="5000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9CC570-0497-44F1-A495-345E1357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OSPF autonomous system and external networks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EFB60-D8E1-4E90-84A0-6482DE1FF6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EEC34-3256-454B-BD4D-4E709E8B3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5" y="1196871"/>
            <a:ext cx="10199567" cy="55087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FF71D2-235D-4DBE-8B66-9DD0C6E5B7A3}"/>
              </a:ext>
            </a:extLst>
          </p:cNvPr>
          <p:cNvSpPr/>
          <p:nvPr/>
        </p:nvSpPr>
        <p:spPr>
          <a:xfrm>
            <a:off x="7305964" y="2044005"/>
            <a:ext cx="48860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/>
              <a:t>ASBR routers in the example: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Router1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Router6</a:t>
            </a:r>
          </a:p>
        </p:txBody>
      </p:sp>
    </p:spTree>
    <p:extLst>
      <p:ext uri="{BB962C8B-B14F-4D97-AF65-F5344CB8AC3E}">
        <p14:creationId xmlns:p14="http://schemas.microsoft.com/office/powerpoint/2010/main" val="85192572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066B3-63D6-4788-9B51-EC7F58973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need to import or </a:t>
            </a:r>
            <a:r>
              <a:rPr lang="en-US" u="sng" dirty="0"/>
              <a:t>redistribute</a:t>
            </a:r>
            <a:r>
              <a:rPr lang="en-US" dirty="0"/>
              <a:t> routes to your AS</a:t>
            </a:r>
          </a:p>
          <a:p>
            <a:r>
              <a:rPr lang="en-US" dirty="0"/>
              <a:t>Some options for redistribution:</a:t>
            </a:r>
          </a:p>
          <a:p>
            <a:pPr lvl="1"/>
            <a:r>
              <a:rPr lang="en-US" b="1" dirty="0"/>
              <a:t>redistribute RIP</a:t>
            </a:r>
          </a:p>
          <a:p>
            <a:pPr lvl="1"/>
            <a:r>
              <a:rPr lang="en-US" b="1" dirty="0"/>
              <a:t>redistribute ospf [</a:t>
            </a:r>
            <a:r>
              <a:rPr lang="en-US" b="1" dirty="0" err="1"/>
              <a:t>process_id</a:t>
            </a:r>
            <a:r>
              <a:rPr lang="en-US" b="1" dirty="0"/>
              <a:t>]</a:t>
            </a:r>
          </a:p>
          <a:p>
            <a:pPr lvl="1"/>
            <a:r>
              <a:rPr lang="en-US" b="1" dirty="0"/>
              <a:t>redistribute static</a:t>
            </a:r>
          </a:p>
          <a:p>
            <a:pPr lvl="1"/>
            <a:r>
              <a:rPr lang="en-US" b="1" dirty="0"/>
              <a:t>redistribute connected</a:t>
            </a:r>
            <a:r>
              <a:rPr lang="en-US" dirty="0"/>
              <a:t> </a:t>
            </a:r>
            <a:r>
              <a:rPr lang="en-US" b="1" dirty="0"/>
              <a:t>[subnets]</a:t>
            </a:r>
            <a:endParaRPr lang="bg-BG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93C52-DA61-47A0-B232-374824A2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Redistribute between protocols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EFB60-D8E1-4E90-84A0-6482DE1FF6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08266"/>
      </p:ext>
    </p:extLst>
  </p:cSld>
  <p:clrMapOvr>
    <a:masterClrMapping/>
  </p:clrMapOvr>
  <p:transition spd="slow" advClick="0" advTm="5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4F165-B248-4821-A185-26D6828B6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503541"/>
            <a:ext cx="12192000" cy="1575206"/>
          </a:xfrm>
        </p:spPr>
        <p:txBody>
          <a:bodyPr/>
          <a:lstStyle/>
          <a:p>
            <a:r>
              <a:rPr lang="en-US" dirty="0"/>
              <a:t>OSPF advanced – LSA and area types (2)</a:t>
            </a:r>
          </a:p>
        </p:txBody>
      </p:sp>
    </p:spTree>
    <p:extLst>
      <p:ext uri="{BB962C8B-B14F-4D97-AF65-F5344CB8AC3E}">
        <p14:creationId xmlns:p14="http://schemas.microsoft.com/office/powerpoint/2010/main" val="2582784612"/>
      </p:ext>
    </p:extLst>
  </p:cSld>
  <p:clrMapOvr>
    <a:masterClrMapping/>
  </p:clrMapOvr>
  <p:transition spd="slow" advClick="0" advTm="5000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CEE53B-AE8C-4886-891C-E056F9643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4"/>
            <a:ext cx="7734398" cy="5561125"/>
          </a:xfrm>
        </p:spPr>
        <p:txBody>
          <a:bodyPr/>
          <a:lstStyle/>
          <a:p>
            <a:r>
              <a:rPr lang="en-US" dirty="0"/>
              <a:t>LSA type 1: Router</a:t>
            </a:r>
          </a:p>
          <a:p>
            <a:r>
              <a:rPr lang="en-US" dirty="0"/>
              <a:t>LSA type 2: Network</a:t>
            </a:r>
          </a:p>
          <a:p>
            <a:r>
              <a:rPr lang="en-US" dirty="0"/>
              <a:t>LSA type 3: Summary</a:t>
            </a:r>
          </a:p>
          <a:p>
            <a:r>
              <a:rPr lang="en-US" dirty="0"/>
              <a:t>LSA type 4: ASBR summary</a:t>
            </a:r>
          </a:p>
          <a:p>
            <a:r>
              <a:rPr lang="en-US" dirty="0"/>
              <a:t>LSA type 5: ASBR external</a:t>
            </a:r>
          </a:p>
          <a:p>
            <a:r>
              <a:rPr lang="en-US" strike="sngStrike" dirty="0"/>
              <a:t>LSA type 6: Multicast OSPF</a:t>
            </a:r>
          </a:p>
          <a:p>
            <a:r>
              <a:rPr lang="en-US" dirty="0"/>
              <a:t>LSA type 7: Not-so-stubby area LSA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86E42-993A-4B0A-AE5B-466AF18B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LSA types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F8C8-57DC-4D15-A008-663B756EE4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45733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9742C-3106-4A5E-ABA5-C59623622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Elect the </a:t>
            </a:r>
            <a:r>
              <a:rPr lang="en-US" dirty="0">
                <a:solidFill>
                  <a:schemeClr val="bg1"/>
                </a:solidFill>
              </a:rPr>
              <a:t>Root</a:t>
            </a:r>
            <a:r>
              <a:rPr lang="en-US" dirty="0"/>
              <a:t> switch (Root bridge)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This is the switch with the </a:t>
            </a:r>
            <a:r>
              <a:rPr lang="en-US" u="sng" dirty="0"/>
              <a:t>lowest</a:t>
            </a:r>
            <a:r>
              <a:rPr lang="en-US" dirty="0"/>
              <a:t> BID (Bridge ID)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BID = Switch Priority and MAC</a:t>
            </a:r>
          </a:p>
          <a:p>
            <a:pPr marL="514350" indent="-514350">
              <a:buAutoNum type="arabicPeriod"/>
            </a:pPr>
            <a:r>
              <a:rPr lang="en-US" dirty="0"/>
              <a:t>Select the </a:t>
            </a:r>
            <a:r>
              <a:rPr lang="en-US" dirty="0">
                <a:solidFill>
                  <a:schemeClr val="bg1"/>
                </a:solidFill>
              </a:rPr>
              <a:t>root ports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They have the best cost (lowest) to the Root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Selected </a:t>
            </a:r>
            <a:r>
              <a:rPr lang="en-US" u="sng" dirty="0"/>
              <a:t>per switch</a:t>
            </a:r>
          </a:p>
          <a:p>
            <a:pPr marL="514350" indent="-514350">
              <a:buAutoNum type="arabicPeriod"/>
            </a:pPr>
            <a:r>
              <a:rPr lang="en-US" dirty="0"/>
              <a:t>Select the </a:t>
            </a:r>
            <a:r>
              <a:rPr lang="en-US" dirty="0">
                <a:solidFill>
                  <a:schemeClr val="bg1"/>
                </a:solidFill>
              </a:rPr>
              <a:t>designated ports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They have the best cost (lowest) to the Root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Selected </a:t>
            </a:r>
            <a:r>
              <a:rPr lang="en-US" u="sng" dirty="0"/>
              <a:t>per segment</a:t>
            </a:r>
            <a:r>
              <a:rPr lang="en-US" dirty="0"/>
              <a:t> (connection)</a:t>
            </a:r>
            <a:endParaRPr lang="en-US" u="sng" dirty="0"/>
          </a:p>
          <a:p>
            <a:pPr marL="514350" indent="-514350">
              <a:buAutoNum type="arabicPeriod"/>
            </a:pPr>
            <a:r>
              <a:rPr lang="en-US" dirty="0"/>
              <a:t>All other ports go to </a:t>
            </a:r>
            <a:r>
              <a:rPr lang="en-US" dirty="0">
                <a:solidFill>
                  <a:schemeClr val="bg1"/>
                </a:solidFill>
              </a:rPr>
              <a:t>blocking</a:t>
            </a:r>
            <a:r>
              <a:rPr lang="en-US" dirty="0"/>
              <a:t> state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49A34-2412-4BBC-AFD1-5172CF0A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STP algorithm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E227F-E782-4952-953F-DA29584519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1453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B86E42-993A-4B0A-AE5B-466AF18B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stub area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CEE53B-AE8C-4886-891C-E056F9643F4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4" y="1195389"/>
            <a:ext cx="11266583" cy="1141412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Uses LSA types 1, 2, 3 + default route (for external networks)</a:t>
            </a:r>
          </a:p>
          <a:p>
            <a:r>
              <a:rPr lang="en-US" sz="3000" dirty="0"/>
              <a:t>Blocks LSA types 4 and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F8C8-57DC-4D15-A008-663B756EE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947EC-5F35-451D-A6FA-87CC95BA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51" y="2177370"/>
            <a:ext cx="7768936" cy="4528230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CB5CA2FE-DEEF-4B4D-830A-1E230CBB59D5}"/>
              </a:ext>
            </a:extLst>
          </p:cNvPr>
          <p:cNvSpPr/>
          <p:nvPr/>
        </p:nvSpPr>
        <p:spPr bwMode="auto">
          <a:xfrm>
            <a:off x="7039119" y="2456872"/>
            <a:ext cx="1042700" cy="581891"/>
          </a:xfrm>
          <a:prstGeom prst="curvedDownArrow">
            <a:avLst>
              <a:gd name="adj1" fmla="val 25000"/>
              <a:gd name="adj2" fmla="val 50000"/>
              <a:gd name="adj3" fmla="val 27469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81C78-FEE3-46AD-8BA8-833F9CDFC5DD}"/>
              </a:ext>
            </a:extLst>
          </p:cNvPr>
          <p:cNvSpPr/>
          <p:nvPr/>
        </p:nvSpPr>
        <p:spPr>
          <a:xfrm>
            <a:off x="0" y="3846729"/>
            <a:ext cx="53109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u="sng" dirty="0"/>
              <a:t>Area 1 is stub</a:t>
            </a:r>
            <a:r>
              <a:rPr lang="en-US" sz="2800" dirty="0"/>
              <a:t>. </a:t>
            </a:r>
          </a:p>
          <a:p>
            <a:pPr lvl="1"/>
            <a:r>
              <a:rPr lang="en-US" sz="2800" dirty="0"/>
              <a:t>Router1 injects:</a:t>
            </a:r>
          </a:p>
          <a:p>
            <a:pPr marL="9144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Routes from area 0</a:t>
            </a:r>
          </a:p>
          <a:p>
            <a:pPr marL="9144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Default route to externals</a:t>
            </a:r>
          </a:p>
        </p:txBody>
      </p:sp>
    </p:spTree>
    <p:extLst>
      <p:ext uri="{BB962C8B-B14F-4D97-AF65-F5344CB8AC3E}">
        <p14:creationId xmlns:p14="http://schemas.microsoft.com/office/powerpoint/2010/main" val="427162242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B86E42-993A-4B0A-AE5B-466AF18B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totally stubby area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CEE53B-AE8C-4886-891C-E056F9643F4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4295" y="1167678"/>
            <a:ext cx="11266583" cy="112294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Uses LSA types 1 and 2 + default route </a:t>
            </a:r>
            <a:r>
              <a:rPr lang="en-US" sz="2000" dirty="0"/>
              <a:t>(for the other areas and external networks)</a:t>
            </a:r>
            <a:r>
              <a:rPr lang="en-US" sz="3000" dirty="0"/>
              <a:t> </a:t>
            </a:r>
          </a:p>
          <a:p>
            <a:r>
              <a:rPr lang="en-US" sz="3000" dirty="0"/>
              <a:t>Blocks LSA types 3, 4 and 5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F8C8-57DC-4D15-A008-663B756EE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5DEA0-B39B-435A-B3CF-8EBC6DF4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81" y="2209222"/>
            <a:ext cx="7877897" cy="4411622"/>
          </a:xfrm>
          <a:prstGeom prst="rect">
            <a:avLst/>
          </a:prstGeo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232D187E-05B2-49F0-9A84-E24A798186BF}"/>
              </a:ext>
            </a:extLst>
          </p:cNvPr>
          <p:cNvSpPr/>
          <p:nvPr/>
        </p:nvSpPr>
        <p:spPr bwMode="auto">
          <a:xfrm>
            <a:off x="7814973" y="3694545"/>
            <a:ext cx="1042700" cy="581891"/>
          </a:xfrm>
          <a:prstGeom prst="curvedDownArrow">
            <a:avLst>
              <a:gd name="adj1" fmla="val 25000"/>
              <a:gd name="adj2" fmla="val 50000"/>
              <a:gd name="adj3" fmla="val 27469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D31583-98AA-4310-A07E-F724C9B10E5B}"/>
              </a:ext>
            </a:extLst>
          </p:cNvPr>
          <p:cNvSpPr/>
          <p:nvPr/>
        </p:nvSpPr>
        <p:spPr>
          <a:xfrm>
            <a:off x="-83127" y="3547790"/>
            <a:ext cx="55233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u="sng" dirty="0"/>
              <a:t>Area 2 is totally stubby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Router2 injects:</a:t>
            </a:r>
          </a:p>
          <a:p>
            <a:pPr marL="914400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Default route to externals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(everything outside of Area 2)</a:t>
            </a:r>
          </a:p>
        </p:txBody>
      </p:sp>
    </p:spTree>
    <p:extLst>
      <p:ext uri="{BB962C8B-B14F-4D97-AF65-F5344CB8AC3E}">
        <p14:creationId xmlns:p14="http://schemas.microsoft.com/office/powerpoint/2010/main" val="375261676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B86E42-993A-4B0A-AE5B-466AF18B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not-so-stubby area (NSSA)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CEE53B-AE8C-4886-891C-E056F9643F4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95388"/>
            <a:ext cx="11456988" cy="11049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Uses LSA types 1, 2, 3 and 7</a:t>
            </a:r>
          </a:p>
          <a:p>
            <a:r>
              <a:rPr lang="en-US" sz="3000" dirty="0"/>
              <a:t>Blocks LSA types 4 and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F8C8-57DC-4D15-A008-663B756EE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48EA9-C826-4D16-815C-87524153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546" y="2512272"/>
            <a:ext cx="9169977" cy="3955818"/>
          </a:xfrm>
          <a:prstGeom prst="rect">
            <a:avLst/>
          </a:prstGeo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6DE7834C-DE59-4825-9143-BE4440EB0325}"/>
              </a:ext>
            </a:extLst>
          </p:cNvPr>
          <p:cNvSpPr/>
          <p:nvPr/>
        </p:nvSpPr>
        <p:spPr bwMode="auto">
          <a:xfrm flipH="1">
            <a:off x="8256445" y="4636654"/>
            <a:ext cx="1017009" cy="581891"/>
          </a:xfrm>
          <a:prstGeom prst="curvedDownArrow">
            <a:avLst>
              <a:gd name="adj1" fmla="val 25000"/>
              <a:gd name="adj2" fmla="val 50000"/>
              <a:gd name="adj3" fmla="val 27469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5288CB-93F0-417E-B12A-19B15D4B6EB4}"/>
              </a:ext>
            </a:extLst>
          </p:cNvPr>
          <p:cNvSpPr/>
          <p:nvPr/>
        </p:nvSpPr>
        <p:spPr>
          <a:xfrm>
            <a:off x="-304800" y="3582240"/>
            <a:ext cx="55233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u="sng" dirty="0"/>
              <a:t>Area 3 is NSSA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Router6 injects: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Routes in AS2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Router3 injects: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Routes from other areas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B4ABAC09-0F5E-4BD0-B384-6AE018788E3E}"/>
              </a:ext>
            </a:extLst>
          </p:cNvPr>
          <p:cNvSpPr/>
          <p:nvPr/>
        </p:nvSpPr>
        <p:spPr bwMode="auto">
          <a:xfrm>
            <a:off x="6123422" y="4636654"/>
            <a:ext cx="1042700" cy="581891"/>
          </a:xfrm>
          <a:prstGeom prst="curvedDownArrow">
            <a:avLst>
              <a:gd name="adj1" fmla="val 25000"/>
              <a:gd name="adj2" fmla="val 50000"/>
              <a:gd name="adj3" fmla="val 27469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8780C-900C-40BA-B294-686512F64FDA}"/>
              </a:ext>
            </a:extLst>
          </p:cNvPr>
          <p:cNvSpPr/>
          <p:nvPr/>
        </p:nvSpPr>
        <p:spPr>
          <a:xfrm>
            <a:off x="-408277" y="6259896"/>
            <a:ext cx="51893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chemeClr val="tx1"/>
              </a:buClr>
            </a:pPr>
            <a:r>
              <a:rPr lang="en-US" sz="2200" dirty="0"/>
              <a:t>(Route </a:t>
            </a:r>
            <a:r>
              <a:rPr lang="en-US" sz="2200"/>
              <a:t>to 82.15.15.0/24 </a:t>
            </a:r>
            <a:r>
              <a:rPr lang="en-US" sz="2200" dirty="0"/>
              <a:t>not advertised)</a:t>
            </a:r>
          </a:p>
        </p:txBody>
      </p:sp>
    </p:spTree>
    <p:extLst>
      <p:ext uri="{BB962C8B-B14F-4D97-AF65-F5344CB8AC3E}">
        <p14:creationId xmlns:p14="http://schemas.microsoft.com/office/powerpoint/2010/main" val="13139355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382381D2-6790-43EF-9695-5AE2D4D8D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" y="1201911"/>
            <a:ext cx="10170273" cy="558925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49CC570-0497-44F1-A495-345E1357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area types and LSAs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EFB60-D8E1-4E90-84A0-6482DE1FF6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BFC25-CEE4-445B-97B0-9EEBB4BF35EA}"/>
              </a:ext>
            </a:extLst>
          </p:cNvPr>
          <p:cNvSpPr txBox="1"/>
          <p:nvPr/>
        </p:nvSpPr>
        <p:spPr>
          <a:xfrm>
            <a:off x="7890353" y="1266930"/>
            <a:ext cx="1710457" cy="817376"/>
          </a:xfrm>
          <a:prstGeom prst="rect">
            <a:avLst/>
          </a:prstGeom>
          <a:solidFill>
            <a:schemeClr val="bg2">
              <a:alpha val="15000"/>
            </a:schemeClr>
          </a:solidFill>
          <a:ln w="12700">
            <a:solidFill>
              <a:schemeClr val="accent6">
                <a:lumMod val="10000"/>
              </a:schemeClr>
            </a:solidFill>
            <a:prstDash val="sysDot"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Stub Area</a:t>
            </a:r>
          </a:p>
          <a:p>
            <a:pPr marL="342900" indent="-3429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No LSA type 4</a:t>
            </a:r>
          </a:p>
          <a:p>
            <a:pPr marL="342900" indent="-3429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No LSA type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D3DC5-194E-4036-A9D5-02AD96418622}"/>
              </a:ext>
            </a:extLst>
          </p:cNvPr>
          <p:cNvSpPr txBox="1"/>
          <p:nvPr/>
        </p:nvSpPr>
        <p:spPr>
          <a:xfrm>
            <a:off x="7890352" y="2572704"/>
            <a:ext cx="1710457" cy="1020509"/>
          </a:xfrm>
          <a:prstGeom prst="rect">
            <a:avLst/>
          </a:prstGeom>
          <a:solidFill>
            <a:schemeClr val="bg2">
              <a:alpha val="15000"/>
            </a:schemeClr>
          </a:solidFill>
          <a:ln w="12700">
            <a:solidFill>
              <a:schemeClr val="accent6">
                <a:lumMod val="10000"/>
              </a:schemeClr>
            </a:solidFill>
            <a:prstDash val="sysDot"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Totally Stubby Area</a:t>
            </a:r>
          </a:p>
          <a:p>
            <a:pPr marL="342900" indent="-342900"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No LSA type 3</a:t>
            </a:r>
          </a:p>
          <a:p>
            <a:pPr marL="342900" indent="-342900"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No LSA type 4</a:t>
            </a:r>
          </a:p>
          <a:p>
            <a:pPr marL="342900" indent="-342900"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No LSA type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F69F4-17B4-48F2-99E2-A328F3990BD3}"/>
              </a:ext>
            </a:extLst>
          </p:cNvPr>
          <p:cNvSpPr txBox="1"/>
          <p:nvPr/>
        </p:nvSpPr>
        <p:spPr>
          <a:xfrm>
            <a:off x="7890352" y="4071758"/>
            <a:ext cx="1710457" cy="817376"/>
          </a:xfrm>
          <a:prstGeom prst="rect">
            <a:avLst/>
          </a:prstGeom>
          <a:solidFill>
            <a:schemeClr val="bg2">
              <a:alpha val="15000"/>
            </a:schemeClr>
          </a:solidFill>
          <a:ln w="12700">
            <a:solidFill>
              <a:schemeClr val="accent6">
                <a:lumMod val="10000"/>
              </a:schemeClr>
            </a:solidFill>
            <a:prstDash val="sysDot"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NSSA Area</a:t>
            </a:r>
          </a:p>
          <a:p>
            <a:pPr marL="342900" indent="-342900"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Uses LSA type 7</a:t>
            </a:r>
          </a:p>
          <a:p>
            <a:pPr marL="342900" indent="-3429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6">
                    <a:lumMod val="10000"/>
                  </a:schemeClr>
                </a:solidFill>
              </a:rPr>
              <a:t>No LSA type 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D52E43-8942-427C-8478-4F2BDDA0A272}"/>
              </a:ext>
            </a:extLst>
          </p:cNvPr>
          <p:cNvCxnSpPr>
            <a:cxnSpLocks/>
          </p:cNvCxnSpPr>
          <p:nvPr/>
        </p:nvCxnSpPr>
        <p:spPr>
          <a:xfrm flipH="1">
            <a:off x="6638543" y="1525847"/>
            <a:ext cx="1251812" cy="0"/>
          </a:xfrm>
          <a:prstGeom prst="line">
            <a:avLst/>
          </a:prstGeom>
          <a:ln>
            <a:solidFill>
              <a:schemeClr val="accent6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FD0BF4-7D69-4187-9205-05AF855941D4}"/>
              </a:ext>
            </a:extLst>
          </p:cNvPr>
          <p:cNvCxnSpPr>
            <a:cxnSpLocks/>
          </p:cNvCxnSpPr>
          <p:nvPr/>
        </p:nvCxnSpPr>
        <p:spPr>
          <a:xfrm flipH="1">
            <a:off x="6443034" y="1525847"/>
            <a:ext cx="195509" cy="219826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852302-E10B-4D9E-8014-BE4239B55DA5}"/>
              </a:ext>
            </a:extLst>
          </p:cNvPr>
          <p:cNvCxnSpPr>
            <a:cxnSpLocks/>
          </p:cNvCxnSpPr>
          <p:nvPr/>
        </p:nvCxnSpPr>
        <p:spPr>
          <a:xfrm flipH="1">
            <a:off x="6900672" y="2900326"/>
            <a:ext cx="989681" cy="0"/>
          </a:xfrm>
          <a:prstGeom prst="line">
            <a:avLst/>
          </a:prstGeom>
          <a:ln>
            <a:solidFill>
              <a:schemeClr val="accent6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790565-6606-44B6-823D-C83269793F71}"/>
              </a:ext>
            </a:extLst>
          </p:cNvPr>
          <p:cNvCxnSpPr>
            <a:cxnSpLocks/>
          </p:cNvCxnSpPr>
          <p:nvPr/>
        </p:nvCxnSpPr>
        <p:spPr>
          <a:xfrm flipH="1">
            <a:off x="6291122" y="2900326"/>
            <a:ext cx="609549" cy="638587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9929997-6F9A-4207-BEE0-7688DE9AE751}"/>
              </a:ext>
            </a:extLst>
          </p:cNvPr>
          <p:cNvCxnSpPr>
            <a:cxnSpLocks/>
          </p:cNvCxnSpPr>
          <p:nvPr/>
        </p:nvCxnSpPr>
        <p:spPr>
          <a:xfrm flipH="1">
            <a:off x="7536807" y="4286100"/>
            <a:ext cx="353546" cy="0"/>
          </a:xfrm>
          <a:prstGeom prst="line">
            <a:avLst/>
          </a:prstGeom>
          <a:ln>
            <a:solidFill>
              <a:schemeClr val="accent6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7048D4-CAE5-46F7-AD37-1F79D516AF1C}"/>
              </a:ext>
            </a:extLst>
          </p:cNvPr>
          <p:cNvCxnSpPr>
            <a:cxnSpLocks/>
          </p:cNvCxnSpPr>
          <p:nvPr/>
        </p:nvCxnSpPr>
        <p:spPr>
          <a:xfrm flipH="1">
            <a:off x="6816118" y="4286100"/>
            <a:ext cx="720689" cy="1038488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45818"/>
      </p:ext>
    </p:extLst>
  </p:cSld>
  <p:clrMapOvr>
    <a:masterClrMapping/>
  </p:clrMapOvr>
  <p:transition spd="slow" advClick="0" advTm="5000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209525-200F-4176-B334-A600923A8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 Control Lists – overview (3)</a:t>
            </a:r>
          </a:p>
        </p:txBody>
      </p:sp>
    </p:spTree>
    <p:extLst>
      <p:ext uri="{BB962C8B-B14F-4D97-AF65-F5344CB8AC3E}">
        <p14:creationId xmlns:p14="http://schemas.microsoft.com/office/powerpoint/2010/main" val="672848967"/>
      </p:ext>
    </p:extLst>
  </p:cSld>
  <p:clrMapOvr>
    <a:masterClrMapping/>
  </p:clrMapOvr>
  <p:transition spd="slow" advClick="0" advTm="5000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20B6B-857C-4987-8289-C159240C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ACL?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2E75E9-76A8-4D9B-A601-9BDDE5EA2E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95388"/>
            <a:ext cx="6853381" cy="5202237"/>
          </a:xfrm>
        </p:spPr>
        <p:txBody>
          <a:bodyPr/>
          <a:lstStyle/>
          <a:p>
            <a:r>
              <a:rPr lang="en-US" dirty="0"/>
              <a:t>ACL: Access Control List</a:t>
            </a:r>
          </a:p>
          <a:p>
            <a:r>
              <a:rPr lang="en-US" dirty="0"/>
              <a:t>ACL is a list of rules – each of them is </a:t>
            </a:r>
            <a:r>
              <a:rPr lang="en-US" dirty="0">
                <a:solidFill>
                  <a:srgbClr val="F0A22E"/>
                </a:solidFill>
              </a:rPr>
              <a:t>permit</a:t>
            </a:r>
            <a:r>
              <a:rPr lang="en-US" dirty="0"/>
              <a:t> or </a:t>
            </a:r>
            <a:r>
              <a:rPr lang="en-US" dirty="0">
                <a:solidFill>
                  <a:srgbClr val="F0A22E"/>
                </a:solidFill>
              </a:rPr>
              <a:t>deny</a:t>
            </a:r>
          </a:p>
          <a:p>
            <a:r>
              <a:rPr lang="en-US" dirty="0"/>
              <a:t>Created and applied on a Layer 3 </a:t>
            </a:r>
            <a:br>
              <a:rPr lang="en-US" dirty="0"/>
            </a:br>
            <a:r>
              <a:rPr lang="en-US" dirty="0"/>
              <a:t>device</a:t>
            </a:r>
          </a:p>
          <a:p>
            <a:r>
              <a:rPr lang="en-US" dirty="0"/>
              <a:t>A device with applied ACL acts like a </a:t>
            </a:r>
            <a:r>
              <a:rPr lang="en-US" dirty="0">
                <a:solidFill>
                  <a:srgbClr val="F0A22E"/>
                </a:solidFill>
              </a:rPr>
              <a:t>firewall </a:t>
            </a:r>
            <a:r>
              <a:rPr lang="en-US" dirty="0"/>
              <a:t>(almost)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1C989-2E9C-4547-B4C1-004CB12DDF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5E056-A0DD-4AB0-A0FA-32DD1C44D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08" y="2372022"/>
            <a:ext cx="4917307" cy="250477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42342023"/>
      </p:ext>
    </p:extLst>
  </p:cSld>
  <p:clrMapOvr>
    <a:masterClrMapping/>
  </p:clrMapOvr>
  <p:transition spd="slow" advClick="0" advTm="5000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05E28-76B9-4AB1-88F2-E2044700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implement ACLs?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2B237-35E3-416D-96B6-C205127431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ACLs filter the network traffic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Better security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Can increase the overall network performance</a:t>
            </a:r>
          </a:p>
          <a:p>
            <a:r>
              <a:rPr lang="en-US" dirty="0"/>
              <a:t>ACLs may just select traffic for other reasons: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Applying QoS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NAT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Traffic mirroring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619C2-F649-4588-94B6-6B49E6694A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3E093-2A1D-45E1-A23B-F3E8C710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22" y="3616394"/>
            <a:ext cx="6543479" cy="27807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76463167"/>
      </p:ext>
    </p:extLst>
  </p:cSld>
  <p:clrMapOvr>
    <a:masterClrMapping/>
  </p:clrMapOvr>
  <p:transition spd="slow" advClick="0" advTm="5000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BEE0FA-0C9B-4069-9D28-8ABEE7DC3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70930"/>
          </a:xfrm>
        </p:spPr>
        <p:txBody>
          <a:bodyPr/>
          <a:lstStyle/>
          <a:p>
            <a:r>
              <a:rPr lang="en-US" u="sng" dirty="0"/>
              <a:t>Standard</a:t>
            </a:r>
            <a:r>
              <a:rPr lang="en-US" dirty="0"/>
              <a:t> ACLs – can filter only the </a:t>
            </a:r>
            <a:r>
              <a:rPr lang="en-US" dirty="0">
                <a:solidFill>
                  <a:srgbClr val="F0A22E"/>
                </a:solidFill>
              </a:rPr>
              <a:t>source IP</a:t>
            </a:r>
            <a:r>
              <a:rPr lang="en-US" dirty="0"/>
              <a:t> address of a packet</a:t>
            </a:r>
          </a:p>
          <a:p>
            <a:pPr marL="456915" lvl="2" indent="-456915">
              <a:buClr>
                <a:schemeClr val="tx1"/>
              </a:buClr>
              <a:buSzPct val="100000"/>
            </a:pPr>
            <a:r>
              <a:rPr lang="en-US" sz="3398" u="sng" dirty="0"/>
              <a:t>Extended ACLs – can filter based on:</a:t>
            </a:r>
          </a:p>
          <a:p>
            <a:pPr lvl="2">
              <a:lnSpc>
                <a:spcPct val="90000"/>
              </a:lnSpc>
              <a:buClr>
                <a:schemeClr val="tx1"/>
              </a:buClr>
            </a:pPr>
            <a:r>
              <a:rPr lang="en-US" dirty="0"/>
              <a:t>Source and/or destination IP address</a:t>
            </a:r>
          </a:p>
          <a:p>
            <a:pPr lvl="2">
              <a:lnSpc>
                <a:spcPct val="90000"/>
              </a:lnSpc>
              <a:buClr>
                <a:schemeClr val="tx1"/>
              </a:buClr>
            </a:pPr>
            <a:r>
              <a:rPr lang="en-US" dirty="0"/>
              <a:t>Source and/or port TCP/UDP number</a:t>
            </a:r>
          </a:p>
          <a:p>
            <a:pPr lvl="2">
              <a:lnSpc>
                <a:spcPct val="90000"/>
              </a:lnSpc>
              <a:buClr>
                <a:schemeClr val="tx1"/>
              </a:buClr>
            </a:pPr>
            <a:r>
              <a:rPr lang="en-US" dirty="0"/>
              <a:t>IP protocol (DNS, FTP, HTTP, etc.)</a:t>
            </a:r>
          </a:p>
          <a:p>
            <a:pPr marL="456915" lvl="2" indent="-456915">
              <a:buClr>
                <a:schemeClr val="tx1"/>
              </a:buClr>
              <a:buSzPct val="100000"/>
            </a:pPr>
            <a:r>
              <a:rPr lang="en-US" sz="3398" u="sng" dirty="0"/>
              <a:t>Ethernet frame header ACLs</a:t>
            </a:r>
          </a:p>
          <a:p>
            <a:pPr lvl="2">
              <a:lnSpc>
                <a:spcPct val="90000"/>
              </a:lnSpc>
              <a:buClr>
                <a:schemeClr val="tx1"/>
              </a:buClr>
            </a:pPr>
            <a:r>
              <a:rPr lang="en-US" dirty="0"/>
              <a:t>Filtering based on source or destination MAC address</a:t>
            </a:r>
          </a:p>
          <a:p>
            <a:pPr lvl="2">
              <a:lnSpc>
                <a:spcPct val="90000"/>
              </a:lnSpc>
              <a:buClr>
                <a:schemeClr val="tx1"/>
              </a:buClr>
            </a:pPr>
            <a:r>
              <a:rPr lang="en-US" dirty="0"/>
              <a:t>Not very common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DDE66-AAB8-4F4F-A865-B1C8A4C1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types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81FBB-00CD-49F5-8BC0-58965CD609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88104"/>
      </p:ext>
    </p:extLst>
  </p:cSld>
  <p:clrMapOvr>
    <a:masterClrMapping/>
  </p:clrMapOvr>
  <p:transition spd="slow" advClick="0" advTm="5000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766A5-6C7B-4A7B-ACB1-1B2753D6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process order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4DF52-3A87-4377-BB7A-866DCDB7A3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63745C3A-11AD-435B-A366-0BF2D17D9D55}"/>
              </a:ext>
            </a:extLst>
          </p:cNvPr>
          <p:cNvSpPr/>
          <p:nvPr/>
        </p:nvSpPr>
        <p:spPr>
          <a:xfrm>
            <a:off x="3798569" y="1274020"/>
            <a:ext cx="2286000" cy="747066"/>
          </a:xfrm>
          <a:prstGeom prst="flowChartDecisi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accent6">
                    <a:lumMod val="10000"/>
                  </a:schemeClr>
                </a:solidFill>
              </a:rPr>
              <a:t>Is there a match?</a:t>
            </a:r>
            <a:endParaRPr lang="bg-BG" sz="17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397D6B-647D-4D80-8485-30124A2DE6CA}"/>
              </a:ext>
            </a:extLst>
          </p:cNvPr>
          <p:cNvSpPr/>
          <p:nvPr/>
        </p:nvSpPr>
        <p:spPr>
          <a:xfrm>
            <a:off x="190405" y="1352684"/>
            <a:ext cx="2819400" cy="6096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Test the packet against criteria in 1</a:t>
            </a:r>
            <a:r>
              <a:rPr lang="en-US" sz="2000" baseline="30000" dirty="0">
                <a:solidFill>
                  <a:schemeClr val="bg1"/>
                </a:solidFill>
              </a:rPr>
              <a:t>st</a:t>
            </a:r>
            <a:r>
              <a:rPr lang="en-US" sz="2000" dirty="0">
                <a:solidFill>
                  <a:schemeClr val="bg1"/>
                </a:solidFill>
              </a:rPr>
              <a:t> rule 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630D-4807-4917-95BA-8216B45C541A}"/>
              </a:ext>
            </a:extLst>
          </p:cNvPr>
          <p:cNvSpPr/>
          <p:nvPr/>
        </p:nvSpPr>
        <p:spPr>
          <a:xfrm>
            <a:off x="7037069" y="1326107"/>
            <a:ext cx="2224200" cy="6361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Perform action: </a:t>
            </a:r>
            <a:r>
              <a:rPr lang="en-US" sz="2000" b="1" dirty="0">
                <a:solidFill>
                  <a:schemeClr val="accent2"/>
                </a:solidFill>
              </a:rPr>
              <a:t>permit</a:t>
            </a:r>
            <a:r>
              <a:rPr lang="en-US" sz="2000" dirty="0">
                <a:solidFill>
                  <a:schemeClr val="bg2"/>
                </a:solidFill>
              </a:rPr>
              <a:t> OR </a:t>
            </a:r>
            <a:r>
              <a:rPr lang="en-US" sz="2000" b="1" dirty="0">
                <a:solidFill>
                  <a:srgbClr val="FF0000"/>
                </a:solidFill>
              </a:rPr>
              <a:t>deny</a:t>
            </a:r>
            <a:endParaRPr lang="bg-BG" sz="2000" b="1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8A0816-C32E-49EA-805D-97A16F2725D5}"/>
              </a:ext>
            </a:extLst>
          </p:cNvPr>
          <p:cNvSpPr/>
          <p:nvPr/>
        </p:nvSpPr>
        <p:spPr>
          <a:xfrm>
            <a:off x="10114801" y="1417274"/>
            <a:ext cx="990600" cy="457200"/>
          </a:xfrm>
          <a:prstGeom prst="round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End</a:t>
            </a:r>
            <a:endParaRPr lang="bg-BG" sz="2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F7103A-A7F5-47B3-A555-FB2922898B65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3009805" y="1647553"/>
            <a:ext cx="788764" cy="993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8E7FF5-8052-4554-A9A5-323DE5CE1FA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84569" y="1644196"/>
            <a:ext cx="952500" cy="335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8CC2DE-DD2F-435C-8272-95B10FEDF6AA}"/>
              </a:ext>
            </a:extLst>
          </p:cNvPr>
          <p:cNvSpPr txBox="1"/>
          <p:nvPr/>
        </p:nvSpPr>
        <p:spPr>
          <a:xfrm>
            <a:off x="6171191" y="1268187"/>
            <a:ext cx="553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Yes</a:t>
            </a:r>
            <a:endParaRPr lang="bg-BG" sz="2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EB51F1-C411-41B1-BF69-82EE7301CE38}"/>
              </a:ext>
            </a:extLst>
          </p:cNvPr>
          <p:cNvSpPr/>
          <p:nvPr/>
        </p:nvSpPr>
        <p:spPr>
          <a:xfrm>
            <a:off x="3531869" y="2321030"/>
            <a:ext cx="2819400" cy="58213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Test the packet against criteria in 2nd rule 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FAEFC9D3-44D4-41C2-8CE4-41FEF6F49037}"/>
              </a:ext>
            </a:extLst>
          </p:cNvPr>
          <p:cNvSpPr/>
          <p:nvPr/>
        </p:nvSpPr>
        <p:spPr>
          <a:xfrm>
            <a:off x="3798569" y="3124339"/>
            <a:ext cx="2286000" cy="682079"/>
          </a:xfrm>
          <a:prstGeom prst="flowChartDecisi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accent6">
                    <a:lumMod val="10000"/>
                  </a:schemeClr>
                </a:solidFill>
              </a:rPr>
              <a:t>Is there a match?</a:t>
            </a:r>
            <a:endParaRPr lang="bg-BG" sz="1700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6B87F0-2D72-4D59-BE16-D5C6CD9303E3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4941569" y="2021086"/>
            <a:ext cx="0" cy="29994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F39A58-EAD8-4970-91CC-A96FFD87558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4941569" y="2903161"/>
            <a:ext cx="0" cy="22117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2152D9-0CC3-484E-BD9D-6DA4F8B1E6CC}"/>
              </a:ext>
            </a:extLst>
          </p:cNvPr>
          <p:cNvSpPr txBox="1"/>
          <p:nvPr/>
        </p:nvSpPr>
        <p:spPr>
          <a:xfrm>
            <a:off x="5022317" y="1955615"/>
            <a:ext cx="51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</a:t>
            </a:r>
            <a:endParaRPr lang="bg-BG" sz="2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BE2701C-82BC-47DC-A219-9676F642AFFC}"/>
              </a:ext>
            </a:extLst>
          </p:cNvPr>
          <p:cNvSpPr/>
          <p:nvPr/>
        </p:nvSpPr>
        <p:spPr>
          <a:xfrm>
            <a:off x="10114801" y="3236777"/>
            <a:ext cx="990600" cy="457200"/>
          </a:xfrm>
          <a:prstGeom prst="round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End</a:t>
            </a:r>
            <a:endParaRPr lang="bg-BG" sz="2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BA552-54E3-44D5-8822-CF13FF8AF63A}"/>
              </a:ext>
            </a:extLst>
          </p:cNvPr>
          <p:cNvSpPr txBox="1"/>
          <p:nvPr/>
        </p:nvSpPr>
        <p:spPr>
          <a:xfrm>
            <a:off x="6183537" y="3052875"/>
            <a:ext cx="553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Yes</a:t>
            </a:r>
            <a:endParaRPr lang="bg-BG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95CCBB-6CBC-4362-BACA-7E1098826A02}"/>
              </a:ext>
            </a:extLst>
          </p:cNvPr>
          <p:cNvSpPr/>
          <p:nvPr/>
        </p:nvSpPr>
        <p:spPr>
          <a:xfrm>
            <a:off x="7037069" y="3147289"/>
            <a:ext cx="2224200" cy="6361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Perform action: </a:t>
            </a:r>
            <a:r>
              <a:rPr lang="en-US" sz="2000" b="1" dirty="0">
                <a:solidFill>
                  <a:schemeClr val="accent2"/>
                </a:solidFill>
              </a:rPr>
              <a:t>permit</a:t>
            </a:r>
            <a:r>
              <a:rPr lang="en-US" sz="2000" dirty="0">
                <a:solidFill>
                  <a:schemeClr val="bg2"/>
                </a:solidFill>
              </a:rPr>
              <a:t> OR </a:t>
            </a:r>
            <a:r>
              <a:rPr lang="en-US" sz="2000" b="1" dirty="0">
                <a:solidFill>
                  <a:srgbClr val="FF0000"/>
                </a:solidFill>
              </a:rPr>
              <a:t>deny</a:t>
            </a:r>
            <a:endParaRPr lang="bg-BG" sz="2000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9ED963-8B39-4238-9A20-64874B124E9C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6084569" y="3465378"/>
            <a:ext cx="952500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C689B2-4668-4491-A26A-6EE314150E81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9261269" y="3465377"/>
            <a:ext cx="853532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697809-F365-411C-8DA3-0B1B1500A68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261269" y="1644196"/>
            <a:ext cx="853532" cy="167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A9779AE-F19E-46E3-8184-EC0661984588}"/>
              </a:ext>
            </a:extLst>
          </p:cNvPr>
          <p:cNvSpPr/>
          <p:nvPr/>
        </p:nvSpPr>
        <p:spPr>
          <a:xfrm>
            <a:off x="3531869" y="4208821"/>
            <a:ext cx="2819400" cy="58213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Test the packet against criteria in Nth rule </a:t>
            </a:r>
            <a:endParaRPr lang="bg-BG" sz="20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6FC5F7-1510-4B3C-A1B2-1BB79AC26011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4941569" y="3806418"/>
            <a:ext cx="0" cy="402403"/>
          </a:xfrm>
          <a:prstGeom prst="straightConnector1">
            <a:avLst/>
          </a:prstGeom>
          <a:ln w="254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E44512-073F-4B80-8A0F-51261263BB7A}"/>
              </a:ext>
            </a:extLst>
          </p:cNvPr>
          <p:cNvSpPr txBox="1"/>
          <p:nvPr/>
        </p:nvSpPr>
        <p:spPr>
          <a:xfrm>
            <a:off x="5018942" y="3777934"/>
            <a:ext cx="51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</a:t>
            </a:r>
            <a:endParaRPr lang="bg-BG" sz="2200" dirty="0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6072187B-ACBE-4292-9447-E0EE6D453523}"/>
              </a:ext>
            </a:extLst>
          </p:cNvPr>
          <p:cNvSpPr/>
          <p:nvPr/>
        </p:nvSpPr>
        <p:spPr>
          <a:xfrm>
            <a:off x="3798569" y="5024524"/>
            <a:ext cx="2286000" cy="682079"/>
          </a:xfrm>
          <a:prstGeom prst="flowChartDecisio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accent6">
                    <a:lumMod val="10000"/>
                  </a:schemeClr>
                </a:solidFill>
              </a:rPr>
              <a:t>Is there a match?</a:t>
            </a:r>
            <a:endParaRPr lang="bg-BG" sz="17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80FF07-ECDA-4F76-81C0-E50EF2D02B6C}"/>
              </a:ext>
            </a:extLst>
          </p:cNvPr>
          <p:cNvSpPr/>
          <p:nvPr/>
        </p:nvSpPr>
        <p:spPr>
          <a:xfrm>
            <a:off x="7037658" y="5056280"/>
            <a:ext cx="2224200" cy="6361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Perform action: </a:t>
            </a:r>
            <a:r>
              <a:rPr lang="en-US" sz="2000" b="1" dirty="0">
                <a:solidFill>
                  <a:schemeClr val="accent2"/>
                </a:solidFill>
              </a:rPr>
              <a:t>permit</a:t>
            </a:r>
            <a:r>
              <a:rPr lang="en-US" sz="2000" dirty="0">
                <a:solidFill>
                  <a:schemeClr val="bg2"/>
                </a:solidFill>
              </a:rPr>
              <a:t> OR </a:t>
            </a:r>
            <a:r>
              <a:rPr lang="en-US" sz="2000" b="1" dirty="0">
                <a:solidFill>
                  <a:srgbClr val="FF0000"/>
                </a:solidFill>
              </a:rPr>
              <a:t>deny</a:t>
            </a:r>
            <a:endParaRPr lang="bg-BG" sz="2000" b="1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1935FE-7EA8-4E36-A4A8-29F326F13A6D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4941569" y="4790952"/>
            <a:ext cx="0" cy="2335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DF66A9-B321-4B6F-9DF8-BCFBC0EBF27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084569" y="5365564"/>
            <a:ext cx="953089" cy="88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5EF38FF-FCBE-4779-BA79-32279298962A}"/>
              </a:ext>
            </a:extLst>
          </p:cNvPr>
          <p:cNvSpPr/>
          <p:nvPr/>
        </p:nvSpPr>
        <p:spPr>
          <a:xfrm>
            <a:off x="10114801" y="5145768"/>
            <a:ext cx="990600" cy="457200"/>
          </a:xfrm>
          <a:prstGeom prst="round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End</a:t>
            </a:r>
            <a:endParaRPr lang="bg-BG" sz="2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07F5CB-172D-49F2-91B3-04B592B44732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9261858" y="5374368"/>
            <a:ext cx="85294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146D2F4-A72D-4AD9-A817-8FEC7099C365}"/>
              </a:ext>
            </a:extLst>
          </p:cNvPr>
          <p:cNvSpPr/>
          <p:nvPr/>
        </p:nvSpPr>
        <p:spPr>
          <a:xfrm>
            <a:off x="3829469" y="6191783"/>
            <a:ext cx="2224200" cy="3533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Packet is denied</a:t>
            </a:r>
            <a:endParaRPr lang="bg-BG" sz="2000" b="1" dirty="0">
              <a:solidFill>
                <a:schemeClr val="bg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A0D6BE-A020-4655-84B7-FCE54DE6CE4B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>
            <a:off x="4941569" y="5706603"/>
            <a:ext cx="0" cy="4851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6B4EE0-34DA-4721-B24B-0B6BE7E6EBD2}"/>
              </a:ext>
            </a:extLst>
          </p:cNvPr>
          <p:cNvSpPr/>
          <p:nvPr/>
        </p:nvSpPr>
        <p:spPr>
          <a:xfrm>
            <a:off x="10121922" y="6117340"/>
            <a:ext cx="990600" cy="457200"/>
          </a:xfrm>
          <a:prstGeom prst="round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End</a:t>
            </a:r>
            <a:endParaRPr lang="bg-BG" sz="20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3B8F70-281A-447D-845B-211132DABBB3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6053669" y="6345940"/>
            <a:ext cx="4068253" cy="2251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923CAF-8AD2-4C03-97AB-ABF87623E337}"/>
              </a:ext>
            </a:extLst>
          </p:cNvPr>
          <p:cNvSpPr txBox="1"/>
          <p:nvPr/>
        </p:nvSpPr>
        <p:spPr>
          <a:xfrm>
            <a:off x="6176265" y="4934676"/>
            <a:ext cx="553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Yes</a:t>
            </a:r>
            <a:endParaRPr lang="bg-BG" sz="2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A2170F-BB30-405C-8E0F-6BAA955BF8F7}"/>
              </a:ext>
            </a:extLst>
          </p:cNvPr>
          <p:cNvSpPr txBox="1"/>
          <p:nvPr/>
        </p:nvSpPr>
        <p:spPr>
          <a:xfrm>
            <a:off x="5018942" y="5680778"/>
            <a:ext cx="51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</a:t>
            </a:r>
            <a:endParaRPr lang="bg-BG" sz="2200" dirty="0"/>
          </a:p>
        </p:txBody>
      </p:sp>
    </p:spTree>
    <p:extLst>
      <p:ext uri="{BB962C8B-B14F-4D97-AF65-F5344CB8AC3E}">
        <p14:creationId xmlns:p14="http://schemas.microsoft.com/office/powerpoint/2010/main" val="1637735980"/>
      </p:ext>
    </p:extLst>
  </p:cSld>
  <p:clrMapOvr>
    <a:masterClrMapping/>
  </p:clrMapOvr>
  <p:transition spd="slow" advClick="0" advTm="5000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209525-200F-4176-B334-A600923A8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 Control Lists – creating (3)</a:t>
            </a:r>
          </a:p>
        </p:txBody>
      </p:sp>
    </p:spTree>
    <p:extLst>
      <p:ext uri="{BB962C8B-B14F-4D97-AF65-F5344CB8AC3E}">
        <p14:creationId xmlns:p14="http://schemas.microsoft.com/office/powerpoint/2010/main" val="3116763145"/>
      </p:ext>
    </p:extLst>
  </p:cSld>
  <p:clrMapOvr>
    <a:masterClrMapping/>
  </p:clrMapOvr>
  <p:transition spd="slow" advClick="0" advTm="500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768CD-FCA6-4E33-AC20-D8B886B28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there is a tie situation - the same path cost via different </a:t>
            </a:r>
            <a:br>
              <a:rPr lang="en-US" dirty="0"/>
            </a:br>
            <a:r>
              <a:rPr lang="en-US" dirty="0"/>
              <a:t>paths, use the following tie-breakers:</a:t>
            </a:r>
          </a:p>
          <a:p>
            <a:pPr lvl="2"/>
            <a:r>
              <a:rPr lang="en-US" dirty="0"/>
              <a:t>When selecting Root port or Designated port, chose the </a:t>
            </a:r>
            <a:br>
              <a:rPr lang="en-US" dirty="0"/>
            </a:br>
            <a:r>
              <a:rPr lang="en-US" dirty="0"/>
              <a:t>neighboring switch which has the lowest Bridge ID</a:t>
            </a:r>
          </a:p>
          <a:p>
            <a:pPr lvl="2"/>
            <a:r>
              <a:rPr lang="en-US" dirty="0"/>
              <a:t>If the Bridge ID is the same, select the lowest Port ID (PID)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Port ID = Port priority and port number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378B59-5E5B-42CB-822D-B77BB0D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 tie-breakers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29E4B-11CD-4703-94CA-6CF24ABE94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65487"/>
      </p:ext>
    </p:extLst>
  </p:cSld>
  <p:clrMapOvr>
    <a:masterClrMapping/>
  </p:clrMapOvr>
  <p:transition spd="slow" advClick="0" advTm="5000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04C475-DA6E-43D5-A4B6-FB4DF4502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ip access-list standard</a:t>
            </a:r>
            <a:r>
              <a:rPr lang="en-US" dirty="0"/>
              <a:t> [&lt;</a:t>
            </a:r>
            <a:r>
              <a:rPr lang="en-US" b="1" i="1" dirty="0"/>
              <a:t>1-99</a:t>
            </a:r>
            <a:r>
              <a:rPr lang="en-US" dirty="0"/>
              <a:t>&gt; or </a:t>
            </a:r>
            <a:r>
              <a:rPr lang="en-US" b="1" i="1" dirty="0"/>
              <a:t>name</a:t>
            </a:r>
            <a:r>
              <a:rPr lang="en-US" dirty="0"/>
              <a:t>] </a:t>
            </a:r>
          </a:p>
          <a:p>
            <a:r>
              <a:rPr lang="en-US" dirty="0"/>
              <a:t>[</a:t>
            </a:r>
            <a:r>
              <a:rPr lang="en-US" b="1" dirty="0"/>
              <a:t>permit</a:t>
            </a:r>
            <a:r>
              <a:rPr lang="en-US" dirty="0"/>
              <a:t> or </a:t>
            </a:r>
            <a:r>
              <a:rPr lang="en-US" b="1" dirty="0"/>
              <a:t>deny</a:t>
            </a:r>
            <a:r>
              <a:rPr lang="en-US" dirty="0"/>
              <a:t>] </a:t>
            </a:r>
            <a:r>
              <a:rPr lang="en-US" b="1" i="1" dirty="0"/>
              <a:t>network</a:t>
            </a:r>
            <a:r>
              <a:rPr lang="en-US" dirty="0"/>
              <a:t>  [wildcard mask ] or </a:t>
            </a:r>
            <a:r>
              <a:rPr lang="en-US" b="1" dirty="0"/>
              <a:t>any</a:t>
            </a:r>
            <a:r>
              <a:rPr lang="en-US" dirty="0"/>
              <a:t> or </a:t>
            </a:r>
            <a:r>
              <a:rPr lang="en-US" b="1" dirty="0"/>
              <a:t>host</a:t>
            </a:r>
          </a:p>
          <a:p>
            <a:r>
              <a:rPr lang="en-US" b="1" dirty="0"/>
              <a:t>Examples:</a:t>
            </a:r>
          </a:p>
          <a:p>
            <a:pPr marL="304746" lvl="1" indent="0">
              <a:lnSpc>
                <a:spcPct val="70000"/>
              </a:lnSpc>
              <a:buNone/>
            </a:pPr>
            <a:r>
              <a:rPr lang="en-US" sz="3400" b="1" dirty="0">
                <a:solidFill>
                  <a:schemeClr val="bg1"/>
                </a:solidFill>
              </a:rPr>
              <a:t>ip access-list standard </a:t>
            </a:r>
            <a:r>
              <a:rPr lang="en-US" sz="3400" b="1" dirty="0" err="1">
                <a:solidFill>
                  <a:schemeClr val="bg1"/>
                </a:solidFill>
              </a:rPr>
              <a:t>test_standard</a:t>
            </a:r>
            <a:endParaRPr lang="en-US" sz="3400" b="1" dirty="0">
              <a:solidFill>
                <a:schemeClr val="bg1"/>
              </a:solidFill>
            </a:endParaRPr>
          </a:p>
          <a:p>
            <a:pPr marL="1066693" lvl="2" indent="-457200">
              <a:lnSpc>
                <a:spcPct val="7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permit 192.168.1.0 0.0.0.255 </a:t>
            </a:r>
            <a:r>
              <a:rPr lang="en-US" sz="2800" dirty="0"/>
              <a:t>(the whole 192.168.1.X network)</a:t>
            </a:r>
          </a:p>
          <a:p>
            <a:pPr marL="1066693" lvl="2" indent="-457200">
              <a:lnSpc>
                <a:spcPct val="7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deny host 10.1.1.1</a:t>
            </a:r>
            <a:r>
              <a:rPr lang="en-US" sz="3200" dirty="0">
                <a:solidFill>
                  <a:srgbClr val="F0A22E"/>
                </a:solidFill>
              </a:rPr>
              <a:t> </a:t>
            </a:r>
            <a:r>
              <a:rPr lang="en-US" sz="2800" dirty="0"/>
              <a:t>(only the host with IP 10.1.1.1 matches here)</a:t>
            </a:r>
            <a:endParaRPr lang="en-US" sz="2800" b="1" dirty="0"/>
          </a:p>
          <a:p>
            <a:pPr marL="1066693" lvl="2" indent="-457200">
              <a:lnSpc>
                <a:spcPct val="7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deny host 172.16.34.15</a:t>
            </a:r>
            <a:r>
              <a:rPr lang="en-US" sz="3200" b="1" dirty="0">
                <a:solidFill>
                  <a:srgbClr val="F0A22E"/>
                </a:solidFill>
              </a:rPr>
              <a:t> </a:t>
            </a:r>
            <a:r>
              <a:rPr lang="en-US" sz="2800" dirty="0"/>
              <a:t>(the exact 172.16.34.15 host)</a:t>
            </a:r>
          </a:p>
          <a:p>
            <a:pPr marL="1066693" lvl="2" indent="-457200">
              <a:lnSpc>
                <a:spcPct val="7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permit any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(anything else which did not match before)</a:t>
            </a:r>
          </a:p>
          <a:p>
            <a:pPr marL="1066693" lvl="2" indent="-457200">
              <a:lnSpc>
                <a:spcPct val="70000"/>
              </a:lnSpc>
              <a:buClr>
                <a:schemeClr val="tx1"/>
              </a:buClr>
            </a:pPr>
            <a:r>
              <a:rPr lang="en-US" sz="3200" b="1" u="sng" dirty="0">
                <a:solidFill>
                  <a:schemeClr val="bg1"/>
                </a:solidFill>
              </a:rPr>
              <a:t>deny any </a:t>
            </a:r>
            <a:r>
              <a:rPr lang="en-US" sz="2800" dirty="0"/>
              <a:t>(do not forget the implicit deny at the end of each ACL!)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0A7097-BCFC-45DD-91C8-92979570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ACLs configuration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109B4-CB24-4111-98A4-587FA3240A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83825"/>
      </p:ext>
    </p:extLst>
  </p:cSld>
  <p:clrMapOvr>
    <a:masterClrMapping/>
  </p:clrMapOvr>
  <p:transition spd="slow" advClick="0" advTm="5000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04C475-DA6E-43D5-A4B6-FB4DF4502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b="1" dirty="0"/>
              <a:t>ip access-list extended</a:t>
            </a:r>
            <a:r>
              <a:rPr lang="en-US" dirty="0"/>
              <a:t> [&lt;</a:t>
            </a:r>
            <a:r>
              <a:rPr lang="en-US" b="1" i="1" dirty="0"/>
              <a:t>100-199</a:t>
            </a:r>
            <a:r>
              <a:rPr lang="en-US" dirty="0"/>
              <a:t>&gt; or </a:t>
            </a:r>
            <a:r>
              <a:rPr lang="en-US" b="1" i="1" dirty="0"/>
              <a:t>name</a:t>
            </a:r>
            <a:r>
              <a:rPr lang="en-US" dirty="0"/>
              <a:t>] </a:t>
            </a:r>
            <a:endParaRPr lang="en-US" b="1" dirty="0"/>
          </a:p>
          <a:p>
            <a:r>
              <a:rPr lang="en-US" dirty="0"/>
              <a:t>[</a:t>
            </a:r>
            <a:r>
              <a:rPr lang="en-US" b="1" dirty="0"/>
              <a:t>permit</a:t>
            </a:r>
            <a:r>
              <a:rPr lang="en-US" dirty="0"/>
              <a:t> or </a:t>
            </a:r>
            <a:r>
              <a:rPr lang="en-US" b="1" dirty="0"/>
              <a:t>deny</a:t>
            </a:r>
            <a:r>
              <a:rPr lang="en-US" dirty="0"/>
              <a:t>] </a:t>
            </a:r>
            <a:r>
              <a:rPr lang="en-US" b="1" i="1" dirty="0"/>
              <a:t>protocol</a:t>
            </a:r>
            <a:r>
              <a:rPr lang="en-US" dirty="0"/>
              <a:t> [source] </a:t>
            </a:r>
            <a:r>
              <a:rPr lang="en-US" b="1" i="1" dirty="0"/>
              <a:t>network</a:t>
            </a:r>
            <a:r>
              <a:rPr lang="en-US" dirty="0"/>
              <a:t> or </a:t>
            </a:r>
            <a:r>
              <a:rPr lang="en-US" b="1" dirty="0"/>
              <a:t>any</a:t>
            </a:r>
            <a:r>
              <a:rPr lang="en-US" dirty="0"/>
              <a:t> or </a:t>
            </a:r>
            <a:r>
              <a:rPr lang="en-US" b="1" dirty="0"/>
              <a:t>host </a:t>
            </a:r>
            <a:br>
              <a:rPr lang="en-US" b="1" dirty="0"/>
            </a:br>
            <a:r>
              <a:rPr lang="en-US" dirty="0"/>
              <a:t>[destination] </a:t>
            </a:r>
            <a:r>
              <a:rPr lang="en-US" b="1" i="1" dirty="0"/>
              <a:t>network</a:t>
            </a:r>
            <a:r>
              <a:rPr lang="en-US" dirty="0"/>
              <a:t> or </a:t>
            </a:r>
            <a:r>
              <a:rPr lang="en-US" b="1" dirty="0"/>
              <a:t>any</a:t>
            </a:r>
            <a:r>
              <a:rPr lang="en-US" dirty="0"/>
              <a:t> or </a:t>
            </a:r>
            <a:r>
              <a:rPr lang="en-US" b="1" dirty="0"/>
              <a:t>host</a:t>
            </a:r>
          </a:p>
          <a:p>
            <a:r>
              <a:rPr lang="en-US" b="1" dirty="0"/>
              <a:t>Examples:</a:t>
            </a:r>
          </a:p>
          <a:p>
            <a:pPr marL="304746" lvl="1" indent="0">
              <a:lnSpc>
                <a:spcPct val="70000"/>
              </a:lnSpc>
              <a:buNone/>
            </a:pPr>
            <a:r>
              <a:rPr lang="en-US" sz="3400" b="1" dirty="0">
                <a:solidFill>
                  <a:schemeClr val="bg1"/>
                </a:solidFill>
              </a:rPr>
              <a:t>ip access-list extended </a:t>
            </a:r>
            <a:r>
              <a:rPr lang="en-US" sz="3400" b="1" dirty="0" err="1">
                <a:solidFill>
                  <a:schemeClr val="bg1"/>
                </a:solidFill>
              </a:rPr>
              <a:t>test_extended</a:t>
            </a:r>
            <a:endParaRPr lang="en-US" sz="3400" b="1" dirty="0">
              <a:solidFill>
                <a:schemeClr val="bg1"/>
              </a:solidFill>
            </a:endParaRPr>
          </a:p>
          <a:p>
            <a:pPr marL="1066693" lvl="2" indent="-457200">
              <a:lnSpc>
                <a:spcPct val="70000"/>
              </a:lnSpc>
            </a:pPr>
            <a:r>
              <a:rPr lang="en-US" sz="3200" b="1" dirty="0">
                <a:solidFill>
                  <a:schemeClr val="bg1"/>
                </a:solidFill>
              </a:rPr>
              <a:t>deny ip host 10.1.1.1 host 20.2.2.2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en-US" sz="3200" b="1" dirty="0">
              <a:solidFill>
                <a:schemeClr val="bg1"/>
              </a:solidFill>
            </a:endParaRPr>
          </a:p>
          <a:p>
            <a:pPr marL="1066693" lvl="2" indent="-457200">
              <a:lnSpc>
                <a:spcPct val="70000"/>
              </a:lnSpc>
            </a:pPr>
            <a:r>
              <a:rPr lang="en-US" sz="3200" b="1" dirty="0">
                <a:solidFill>
                  <a:schemeClr val="bg1"/>
                </a:solidFill>
              </a:rPr>
              <a:t>permit </a:t>
            </a:r>
            <a:r>
              <a:rPr lang="en-US" sz="3200" b="1" dirty="0" err="1">
                <a:solidFill>
                  <a:schemeClr val="bg1"/>
                </a:solidFill>
              </a:rPr>
              <a:t>tcp</a:t>
            </a:r>
            <a:r>
              <a:rPr lang="en-US" sz="3200" b="1" dirty="0">
                <a:solidFill>
                  <a:schemeClr val="bg1"/>
                </a:solidFill>
              </a:rPr>
              <a:t> 10.12.12.0 0.0.0.255 host 20.2.2.2 eq www </a:t>
            </a:r>
            <a:endParaRPr lang="en-US" sz="3200" dirty="0">
              <a:solidFill>
                <a:schemeClr val="bg1"/>
              </a:solidFill>
            </a:endParaRPr>
          </a:p>
          <a:p>
            <a:pPr marL="1066693" lvl="2" indent="-457200">
              <a:lnSpc>
                <a:spcPct val="70000"/>
              </a:lnSpc>
            </a:pPr>
            <a:r>
              <a:rPr lang="en-US" sz="3200" b="1" dirty="0">
                <a:solidFill>
                  <a:schemeClr val="bg1"/>
                </a:solidFill>
              </a:rPr>
              <a:t>deny </a:t>
            </a:r>
            <a:r>
              <a:rPr lang="en-US" sz="3200" b="1" dirty="0" err="1">
                <a:solidFill>
                  <a:schemeClr val="bg1"/>
                </a:solidFill>
              </a:rPr>
              <a:t>icmp</a:t>
            </a:r>
            <a:r>
              <a:rPr lang="en-US" sz="3200" b="1" dirty="0">
                <a:solidFill>
                  <a:schemeClr val="bg1"/>
                </a:solidFill>
              </a:rPr>
              <a:t> any 172.16.0.0 0.0.255.255 echo</a:t>
            </a:r>
            <a:endParaRPr lang="en-US" sz="3200" dirty="0">
              <a:solidFill>
                <a:schemeClr val="bg1"/>
              </a:solidFill>
            </a:endParaRPr>
          </a:p>
          <a:p>
            <a:pPr marL="1066693" lvl="2" indent="-457200">
              <a:lnSpc>
                <a:spcPct val="70000"/>
              </a:lnSpc>
            </a:pPr>
            <a:r>
              <a:rPr lang="en-US" sz="3200" b="1" u="sng" dirty="0">
                <a:solidFill>
                  <a:schemeClr val="bg1"/>
                </a:solidFill>
              </a:rPr>
              <a:t>deny ip any </a:t>
            </a:r>
            <a:r>
              <a:rPr lang="en-US" sz="3200" b="1" u="sng" dirty="0" err="1">
                <a:solidFill>
                  <a:schemeClr val="bg1"/>
                </a:solidFill>
              </a:rPr>
              <a:t>any</a:t>
            </a:r>
            <a:r>
              <a:rPr lang="en-US" sz="3200" b="1" u="sng" dirty="0">
                <a:solidFill>
                  <a:schemeClr val="bg1"/>
                </a:solidFill>
              </a:rPr>
              <a:t> </a:t>
            </a:r>
            <a:r>
              <a:rPr lang="en-US" sz="2600" dirty="0"/>
              <a:t>(do not forget the implicit deny at the end of each ACL)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0A7097-BCFC-45DD-91C8-92979570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ACLs configuration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109B4-CB24-4111-98A4-587FA3240A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199"/>
      </p:ext>
    </p:extLst>
  </p:cSld>
  <p:clrMapOvr>
    <a:masterClrMapping/>
  </p:clrMapOvr>
  <p:transition spd="slow" advClick="0" advTm="5000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209525-200F-4176-B334-A600923A8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 Control Lists – assigning (3)</a:t>
            </a:r>
          </a:p>
        </p:txBody>
      </p:sp>
    </p:spTree>
    <p:extLst>
      <p:ext uri="{BB962C8B-B14F-4D97-AF65-F5344CB8AC3E}">
        <p14:creationId xmlns:p14="http://schemas.microsoft.com/office/powerpoint/2010/main" val="2367387217"/>
      </p:ext>
    </p:extLst>
  </p:cSld>
  <p:clrMapOvr>
    <a:masterClrMapping/>
  </p:clrMapOvr>
  <p:transition spd="slow" advClick="0" advTm="5000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0868-109D-4F28-BED5-170106D7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ACLs - inbound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21118-71AD-4355-8120-C0873B329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524000"/>
            <a:ext cx="9067800" cy="482876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B5F131F-E4CA-495B-AAAE-FCE8DB64F729}"/>
              </a:ext>
            </a:extLst>
          </p:cNvPr>
          <p:cNvSpPr/>
          <p:nvPr/>
        </p:nvSpPr>
        <p:spPr>
          <a:xfrm>
            <a:off x="3321733" y="2334985"/>
            <a:ext cx="2209800" cy="685800"/>
          </a:xfrm>
          <a:prstGeom prst="wedgeRoundRectCallout">
            <a:avLst>
              <a:gd name="adj1" fmla="val -15526"/>
              <a:gd name="adj2" fmla="val 392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ACL is assigned for inbound traffic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76C1A7-0069-4E95-A519-1C1511284B16}"/>
              </a:ext>
            </a:extLst>
          </p:cNvPr>
          <p:cNvCxnSpPr>
            <a:stCxn id="6" idx="2"/>
          </p:cNvCxnSpPr>
          <p:nvPr/>
        </p:nvCxnSpPr>
        <p:spPr>
          <a:xfrm>
            <a:off x="4426633" y="3020785"/>
            <a:ext cx="266700" cy="6096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02847"/>
      </p:ext>
    </p:extLst>
  </p:cSld>
  <p:clrMapOvr>
    <a:masterClrMapping/>
  </p:clrMapOvr>
  <p:transition spd="slow" advClick="0" advTm="5000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0868-109D-4F28-BED5-170106D7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ACLs - outbound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21118-71AD-4355-8120-C0873B329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524000"/>
            <a:ext cx="9067800" cy="482876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E1EC14-B61F-4F85-8F77-BE6D0D58506C}"/>
              </a:ext>
            </a:extLst>
          </p:cNvPr>
          <p:cNvSpPr/>
          <p:nvPr/>
        </p:nvSpPr>
        <p:spPr>
          <a:xfrm>
            <a:off x="4581298" y="2329543"/>
            <a:ext cx="2209800" cy="685800"/>
          </a:xfrm>
          <a:prstGeom prst="wedgeRoundRectCallout">
            <a:avLst>
              <a:gd name="adj1" fmla="val -15526"/>
              <a:gd name="adj2" fmla="val 392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ACL is assigned for outbound traffic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A33B00-3B17-42CA-AE66-5F88547E524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343298" y="3015343"/>
            <a:ext cx="342900" cy="6096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069160"/>
      </p:ext>
    </p:extLst>
  </p:cSld>
  <p:clrMapOvr>
    <a:masterClrMapping/>
  </p:clrMapOvr>
  <p:transition spd="slow" advClick="0" advTm="5000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0868-109D-4F28-BED5-170106D7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Assigning ACLs – best practice for standard ACLs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C282E2-9BC4-44E3-8FAE-FBF7D03E3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600200"/>
            <a:ext cx="9677400" cy="462373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7BA5AE2-F08A-4988-94C3-053340533C49}"/>
              </a:ext>
            </a:extLst>
          </p:cNvPr>
          <p:cNvSpPr/>
          <p:nvPr/>
        </p:nvSpPr>
        <p:spPr>
          <a:xfrm>
            <a:off x="8090927" y="4615543"/>
            <a:ext cx="2209800" cy="762000"/>
          </a:xfrm>
          <a:prstGeom prst="wedgeRoundRectCallout">
            <a:avLst>
              <a:gd name="adj1" fmla="val -15526"/>
              <a:gd name="adj2" fmla="val 392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deny HTTP only from Laptop1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92BC9B-01F2-45AE-8F56-C76BC47CDFBB}"/>
              </a:ext>
            </a:extLst>
          </p:cNvPr>
          <p:cNvCxnSpPr>
            <a:cxnSpLocks/>
          </p:cNvCxnSpPr>
          <p:nvPr/>
        </p:nvCxnSpPr>
        <p:spPr>
          <a:xfrm flipH="1" flipV="1">
            <a:off x="7848600" y="3886200"/>
            <a:ext cx="816429" cy="72934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87368"/>
      </p:ext>
    </p:extLst>
  </p:cSld>
  <p:clrMapOvr>
    <a:masterClrMapping/>
  </p:clrMapOvr>
  <p:transition spd="slow" advClick="0" advTm="5000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0868-109D-4F28-BED5-170106D7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Assigning ACLs – best practice for extended ACLs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C282E2-9BC4-44E3-8FAE-FBF7D03E3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600200"/>
            <a:ext cx="9677400" cy="462373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7BA5AE2-F08A-4988-94C3-053340533C49}"/>
              </a:ext>
            </a:extLst>
          </p:cNvPr>
          <p:cNvSpPr/>
          <p:nvPr/>
        </p:nvSpPr>
        <p:spPr>
          <a:xfrm>
            <a:off x="2219386" y="4662404"/>
            <a:ext cx="2209800" cy="762000"/>
          </a:xfrm>
          <a:prstGeom prst="wedgeRoundRectCallout">
            <a:avLst>
              <a:gd name="adj1" fmla="val -15526"/>
              <a:gd name="adj2" fmla="val 392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deny HTTP only from Laptop1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92BC9B-01F2-45AE-8F56-C76BC47CDFBB}"/>
              </a:ext>
            </a:extLst>
          </p:cNvPr>
          <p:cNvCxnSpPr>
            <a:cxnSpLocks/>
          </p:cNvCxnSpPr>
          <p:nvPr/>
        </p:nvCxnSpPr>
        <p:spPr>
          <a:xfrm flipV="1">
            <a:off x="2882113" y="3888743"/>
            <a:ext cx="884346" cy="73613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532068"/>
      </p:ext>
    </p:extLst>
  </p:cSld>
  <p:clrMapOvr>
    <a:masterClrMapping/>
  </p:clrMapOvr>
  <p:transition spd="slow" advClick="0" advTm="5000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A6822-92AA-4244-B198-488A8018A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Address Translation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6A735-F8CF-44EE-922B-5BBE8C1E76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8271"/>
      </p:ext>
    </p:extLst>
  </p:cSld>
  <p:clrMapOvr>
    <a:masterClrMapping/>
  </p:clrMapOvr>
  <p:transition spd="slow" advClick="0" advTm="5000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E7684-7A54-4681-82D2-741CFD415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177741" cy="5201066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idea – to solve the “not </a:t>
            </a:r>
            <a:br>
              <a:rPr lang="en-US" dirty="0"/>
            </a:br>
            <a:r>
              <a:rPr lang="en-US" dirty="0"/>
              <a:t>enough IPv4 addresses” problem</a:t>
            </a:r>
          </a:p>
          <a:p>
            <a:r>
              <a:rPr lang="en-US" dirty="0"/>
              <a:t>There are only ≈ 4 billion </a:t>
            </a:r>
            <a:br>
              <a:rPr lang="en-US" dirty="0"/>
            </a:br>
            <a:r>
              <a:rPr lang="en-US" dirty="0"/>
              <a:t>addresses (in IPv4) – quite </a:t>
            </a:r>
            <a:br>
              <a:rPr lang="en-US" dirty="0"/>
            </a:br>
            <a:r>
              <a:rPr lang="en-US" dirty="0"/>
              <a:t>insufficient for the huge number </a:t>
            </a:r>
            <a:br>
              <a:rPr lang="en-US" dirty="0"/>
            </a:br>
            <a:r>
              <a:rPr lang="en-US" dirty="0"/>
              <a:t>of Internet users</a:t>
            </a:r>
          </a:p>
          <a:p>
            <a:r>
              <a:rPr lang="en-US" dirty="0"/>
              <a:t>NAT allows the </a:t>
            </a:r>
            <a:r>
              <a:rPr lang="en-US" dirty="0">
                <a:solidFill>
                  <a:schemeClr val="bg1"/>
                </a:solidFill>
              </a:rPr>
              <a:t>private addresses </a:t>
            </a:r>
            <a:br>
              <a:rPr lang="en-US" dirty="0"/>
            </a:br>
            <a:r>
              <a:rPr lang="en-US" dirty="0"/>
              <a:t>to be </a:t>
            </a:r>
            <a:r>
              <a:rPr lang="en-US" dirty="0">
                <a:solidFill>
                  <a:schemeClr val="bg1"/>
                </a:solidFill>
              </a:rPr>
              <a:t>reused</a:t>
            </a:r>
            <a:r>
              <a:rPr lang="en-US" dirty="0"/>
              <a:t>  since they are not </a:t>
            </a:r>
            <a:br>
              <a:rPr lang="en-US" dirty="0"/>
            </a:br>
            <a:r>
              <a:rPr lang="en-US" dirty="0"/>
              <a:t>routed in Internet</a:t>
            </a:r>
            <a:endParaRPr lang="bg-BG" dirty="0"/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B4ED60-822F-4300-830D-F8E01B3A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NAT?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DD7C-BB71-43BF-9C1B-F6C896BBF6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29327-5645-4B2B-BCC6-CAD0DBAD7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303" y="1393372"/>
            <a:ext cx="5260931" cy="3048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35452716"/>
      </p:ext>
    </p:extLst>
  </p:cSld>
  <p:clrMapOvr>
    <a:masterClrMapping/>
  </p:clrMapOvr>
  <p:transition spd="slow" advClick="0" advTm="5000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06918A-3983-45C7-9E48-F1F782BDA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NAT</a:t>
            </a:r>
          </a:p>
          <a:p>
            <a:r>
              <a:rPr lang="en-US" dirty="0"/>
              <a:t>Destination NAT</a:t>
            </a:r>
          </a:p>
          <a:p>
            <a:r>
              <a:rPr lang="en-US" dirty="0"/>
              <a:t>Bidirectional NAT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7EFADC-36C5-4D4C-B2D5-17FFE688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NAT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C0D7F-E24A-4BD3-9A38-872A30C37E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04603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0C2088-2A93-4805-85B3-315AC25112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STP</a:t>
            </a:r>
            <a:r>
              <a:rPr lang="en-US" dirty="0"/>
              <a:t> - Spanning Tree Protocol, IEEE 802.1D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RSTP</a:t>
            </a:r>
            <a:r>
              <a:rPr lang="en-US" dirty="0"/>
              <a:t> - Rapid STP,  IEEE 802.1W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MSTP</a:t>
            </a:r>
            <a:r>
              <a:rPr lang="en-US" dirty="0"/>
              <a:t> - Multiple STP, IEEE 802.1S (802.1Q-2005) 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PVST+</a:t>
            </a:r>
            <a:r>
              <a:rPr lang="en-US" dirty="0"/>
              <a:t> - Per-VLAN STP, Cisco proprietary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D1D1DD-BA40-40F6-B48E-7696B4E7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 Protocol – Main Flavors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34FA-97BB-4493-9AE6-E7A12D1C4E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05315"/>
      </p:ext>
    </p:extLst>
  </p:cSld>
  <p:clrMapOvr>
    <a:masterClrMapping/>
  </p:clrMapOvr>
  <p:transition spd="slow" advClick="0" advTm="5000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B067A-79EF-4DE6-87D9-2360D155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2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Inside local </a:t>
            </a:r>
            <a:r>
              <a:rPr lang="en-US" dirty="0"/>
              <a:t>address - assigned to a host on the inside network, </a:t>
            </a:r>
            <a:br>
              <a:rPr lang="en-US" dirty="0"/>
            </a:br>
            <a:r>
              <a:rPr lang="en-US" dirty="0"/>
              <a:t>typically private IP address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Inside global </a:t>
            </a:r>
            <a:r>
              <a:rPr lang="en-US" dirty="0"/>
              <a:t>address - a public, legitimate IP address that </a:t>
            </a:r>
            <a:br>
              <a:rPr lang="en-US" dirty="0"/>
            </a:br>
            <a:r>
              <a:rPr lang="en-US" dirty="0"/>
              <a:t>represents one or more inside local addresses to the outside </a:t>
            </a:r>
            <a:br>
              <a:rPr lang="en-US" dirty="0"/>
            </a:br>
            <a:r>
              <a:rPr lang="en-US" dirty="0"/>
              <a:t>world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Outside local </a:t>
            </a:r>
            <a:r>
              <a:rPr lang="en-US" dirty="0"/>
              <a:t>address - IP address of an outside host as it </a:t>
            </a:r>
            <a:br>
              <a:rPr lang="en-US" dirty="0"/>
            </a:br>
            <a:r>
              <a:rPr lang="en-US" dirty="0"/>
              <a:t>appears to the inside network (can be private address)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Outside global </a:t>
            </a:r>
            <a:r>
              <a:rPr lang="en-US" dirty="0"/>
              <a:t>address - public address assigned to a host on </a:t>
            </a:r>
            <a:br>
              <a:rPr lang="en-US" dirty="0"/>
            </a:br>
            <a:r>
              <a:rPr lang="en-US" dirty="0"/>
              <a:t>the outside network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61C931-E977-406B-8DA6-D41E0BD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 terminology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06621-7649-4697-A32E-B6573E1ADC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18389"/>
      </p:ext>
    </p:extLst>
  </p:cSld>
  <p:clrMapOvr>
    <a:masterClrMapping/>
  </p:clrMapOvr>
  <p:transition spd="slow" advClick="0" advTm="5000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B891F1-02C9-4929-B8F5-4F6468089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PAT: Port Address Translation</a:t>
            </a:r>
          </a:p>
          <a:p>
            <a:r>
              <a:rPr lang="en-US" dirty="0"/>
              <a:t>In </a:t>
            </a:r>
            <a:r>
              <a:rPr lang="en-US" u="sng" dirty="0"/>
              <a:t>NAT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1 private </a:t>
            </a:r>
            <a:r>
              <a:rPr lang="en-US" dirty="0"/>
              <a:t>address is translated to </a:t>
            </a:r>
            <a:r>
              <a:rPr lang="en-US" dirty="0">
                <a:solidFill>
                  <a:schemeClr val="bg1"/>
                </a:solidFill>
              </a:rPr>
              <a:t>1 public </a:t>
            </a:r>
            <a:r>
              <a:rPr lang="en-US" dirty="0"/>
              <a:t>address</a:t>
            </a:r>
          </a:p>
          <a:p>
            <a:r>
              <a:rPr lang="en-US" dirty="0"/>
              <a:t>In </a:t>
            </a:r>
            <a:r>
              <a:rPr lang="en-US" u="sng" dirty="0"/>
              <a:t>PAT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multiple private </a:t>
            </a:r>
            <a:r>
              <a:rPr lang="en-US" dirty="0"/>
              <a:t>addresses are translated to </a:t>
            </a:r>
            <a:r>
              <a:rPr lang="en-US" dirty="0">
                <a:solidFill>
                  <a:schemeClr val="bg1"/>
                </a:solidFill>
              </a:rPr>
              <a:t>1 public</a:t>
            </a:r>
          </a:p>
          <a:p>
            <a:r>
              <a:rPr lang="en-US" dirty="0"/>
              <a:t>PAT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/>
              <a:t>creates a table which matches: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Inside </a:t>
            </a:r>
            <a:r>
              <a:rPr lang="en-US" dirty="0" err="1">
                <a:solidFill>
                  <a:schemeClr val="bg1"/>
                </a:solidFill>
              </a:rPr>
              <a:t>local:source_port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-&gt; </a:t>
            </a:r>
            <a:r>
              <a:rPr lang="en-US" dirty="0">
                <a:solidFill>
                  <a:schemeClr val="bg1"/>
                </a:solidFill>
              </a:rPr>
              <a:t>Inside </a:t>
            </a:r>
            <a:r>
              <a:rPr lang="en-US" dirty="0" err="1">
                <a:solidFill>
                  <a:schemeClr val="bg1"/>
                </a:solidFill>
              </a:rPr>
              <a:t>global:unique_source_port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This way PAT knows to which exact internal host should forward the returning traffic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34317F-A8D6-455A-8537-5C171497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 vs PAT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2095C-13E6-4ECE-A50F-CC1E3B7BC0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11799"/>
      </p:ext>
    </p:extLst>
  </p:cSld>
  <p:clrMapOvr>
    <a:masterClrMapping/>
  </p:clrMapOvr>
  <p:transition spd="slow" advClick="0" advTm="5000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Domain Name System (4)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61968"/>
      </p:ext>
    </p:extLst>
  </p:cSld>
  <p:clrMapOvr>
    <a:masterClrMapping/>
  </p:clrMapOvr>
  <p:transition spd="slow" advClick="0" advTm="5000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AEFB11-52BF-47CC-9B8B-9294620C5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100" dirty="0"/>
              <a:t>DNS is hierarchical and distributed system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100" dirty="0"/>
              <a:t>At the top there is the root domain or “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  <a:r>
              <a:rPr lang="en-US" sz="3100" dirty="0"/>
              <a:t>”</a:t>
            </a:r>
          </a:p>
          <a:p>
            <a:pPr lvl="1"/>
            <a:r>
              <a:rPr lang="en-US" dirty="0"/>
              <a:t>One level below are the TLD (top level domains, i.e. “</a:t>
            </a:r>
            <a:r>
              <a:rPr lang="en-US" dirty="0">
                <a:solidFill>
                  <a:schemeClr val="bg1"/>
                </a:solidFill>
              </a:rPr>
              <a:t>.com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One level below are the second level domains, i.e. “</a:t>
            </a:r>
            <a:r>
              <a:rPr lang="en-US" dirty="0">
                <a:solidFill>
                  <a:schemeClr val="bg1"/>
                </a:solidFill>
              </a:rPr>
              <a:t>yahoo</a:t>
            </a:r>
            <a:r>
              <a:rPr lang="en-US" dirty="0"/>
              <a:t>”</a:t>
            </a:r>
          </a:p>
          <a:p>
            <a:pPr lvl="3"/>
            <a:r>
              <a:rPr lang="en-US" dirty="0"/>
              <a:t>Possible third level domains, etc.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100" dirty="0"/>
              <a:t>DNS Zone – part of the DNS namespace, managed by specific </a:t>
            </a:r>
            <a:br>
              <a:rPr lang="en-US" sz="3100" dirty="0"/>
            </a:br>
            <a:r>
              <a:rPr lang="en-US" sz="3100" dirty="0"/>
              <a:t>organization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5B2EC-8F0E-48BE-820E-5B02812B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1A916-84E8-4BFE-A021-A3A42D8D0A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72802"/>
      </p:ext>
    </p:extLst>
  </p:cSld>
  <p:clrMapOvr>
    <a:masterClrMapping/>
  </p:clrMapOvr>
  <p:transition spd="slow" advClick="0" advTm="5000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316DC-C7A2-4E20-AF51-B487F161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records (in a DNS zone)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6B514-699E-4146-A46C-7F6F6CD63A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501533" cy="52022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 resource records and their purposes:</a:t>
            </a:r>
          </a:p>
          <a:p>
            <a:pPr lvl="1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 record: a name which points to a IPv4 address</a:t>
            </a:r>
          </a:p>
          <a:p>
            <a:pPr lvl="1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AAAA</a:t>
            </a:r>
            <a:r>
              <a:rPr lang="en-US" dirty="0"/>
              <a:t> record: a name which points to a IPv6 address</a:t>
            </a:r>
          </a:p>
          <a:p>
            <a:pPr lvl="1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CNAME</a:t>
            </a:r>
            <a:r>
              <a:rPr lang="en-US" dirty="0"/>
              <a:t> record (alias): a name which points to another name</a:t>
            </a:r>
            <a:br>
              <a:rPr lang="en-US" dirty="0"/>
            </a:br>
            <a:r>
              <a:rPr lang="en-US" sz="1700" dirty="0"/>
              <a:t>(</a:t>
            </a:r>
            <a:r>
              <a:rPr lang="en-US" sz="1700" dirty="0">
                <a:solidFill>
                  <a:schemeClr val="bg1"/>
                </a:solidFill>
              </a:rPr>
              <a:t>C</a:t>
            </a:r>
            <a:r>
              <a:rPr lang="en-US" sz="1700" dirty="0"/>
              <a:t>anonical </a:t>
            </a:r>
            <a:r>
              <a:rPr lang="en-US" sz="1700" dirty="0">
                <a:solidFill>
                  <a:schemeClr val="bg1"/>
                </a:solidFill>
              </a:rPr>
              <a:t>N</a:t>
            </a:r>
            <a:r>
              <a:rPr lang="en-US" sz="1700" dirty="0"/>
              <a:t>ame)</a:t>
            </a:r>
          </a:p>
          <a:p>
            <a:pPr lvl="1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MX</a:t>
            </a:r>
            <a:r>
              <a:rPr lang="en-US" dirty="0"/>
              <a:t> record: shows who is the mail server for that domain</a:t>
            </a:r>
            <a:br>
              <a:rPr lang="en-US" dirty="0"/>
            </a:br>
            <a:r>
              <a:rPr lang="en-US" sz="1700" dirty="0"/>
              <a:t>(</a:t>
            </a:r>
            <a:r>
              <a:rPr lang="en-US" sz="1700" dirty="0">
                <a:solidFill>
                  <a:schemeClr val="bg1"/>
                </a:solidFill>
              </a:rPr>
              <a:t>M</a:t>
            </a:r>
            <a:r>
              <a:rPr lang="en-US" sz="1700" dirty="0"/>
              <a:t>ail E</a:t>
            </a:r>
            <a:r>
              <a:rPr lang="en-US" sz="1700" dirty="0">
                <a:solidFill>
                  <a:schemeClr val="bg1"/>
                </a:solidFill>
              </a:rPr>
              <a:t>X</a:t>
            </a:r>
            <a:r>
              <a:rPr lang="en-US" sz="1700" dirty="0"/>
              <a:t>changer)</a:t>
            </a:r>
          </a:p>
          <a:p>
            <a:pPr lvl="1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TXT</a:t>
            </a:r>
            <a:r>
              <a:rPr lang="en-US" dirty="0"/>
              <a:t> record: text entry, usually used for domain verification and anti-spam</a:t>
            </a:r>
            <a:br>
              <a:rPr lang="en-US" dirty="0"/>
            </a:br>
            <a:r>
              <a:rPr lang="en-US" sz="1900" dirty="0"/>
              <a:t>(</a:t>
            </a:r>
            <a:r>
              <a:rPr lang="en-US" sz="1900" dirty="0">
                <a:solidFill>
                  <a:schemeClr val="bg1"/>
                </a:solidFill>
              </a:rPr>
              <a:t>T</a:t>
            </a:r>
            <a:r>
              <a:rPr lang="en-US" sz="1900" dirty="0"/>
              <a:t>e</a:t>
            </a:r>
            <a:r>
              <a:rPr lang="en-US" sz="1900" dirty="0">
                <a:solidFill>
                  <a:schemeClr val="bg1"/>
                </a:solidFill>
              </a:rPr>
              <a:t>XT</a:t>
            </a:r>
            <a:r>
              <a:rPr lang="en-US" sz="1900" dirty="0"/>
              <a:t>)</a:t>
            </a:r>
          </a:p>
          <a:p>
            <a:pPr lvl="1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NS</a:t>
            </a:r>
            <a:r>
              <a:rPr lang="en-US" dirty="0"/>
              <a:t> record: shows which are the name servers for the zone</a:t>
            </a:r>
            <a:br>
              <a:rPr lang="en-US" dirty="0"/>
            </a:br>
            <a:r>
              <a:rPr lang="en-US" sz="1900" dirty="0"/>
              <a:t>(</a:t>
            </a:r>
            <a:r>
              <a:rPr lang="en-US" sz="1900" dirty="0">
                <a:solidFill>
                  <a:schemeClr val="bg1"/>
                </a:solidFill>
              </a:rPr>
              <a:t>N</a:t>
            </a:r>
            <a:r>
              <a:rPr lang="en-US" sz="1900" dirty="0"/>
              <a:t>ame </a:t>
            </a:r>
            <a:r>
              <a:rPr lang="en-US" sz="1900" dirty="0">
                <a:solidFill>
                  <a:schemeClr val="bg1"/>
                </a:solidFill>
              </a:rPr>
              <a:t>S</a:t>
            </a:r>
            <a:r>
              <a:rPr lang="en-US" sz="1900" dirty="0"/>
              <a:t>erver)</a:t>
            </a:r>
          </a:p>
          <a:p>
            <a:pPr lvl="1">
              <a:buClr>
                <a:schemeClr val="tx1"/>
              </a:buClr>
              <a:buSzPct val="80000"/>
            </a:pPr>
            <a:r>
              <a:rPr lang="en-US" sz="3200" dirty="0">
                <a:solidFill>
                  <a:schemeClr val="bg1"/>
                </a:solidFill>
              </a:rPr>
              <a:t>SOA</a:t>
            </a:r>
            <a:r>
              <a:rPr lang="en-US" sz="3200" dirty="0"/>
              <a:t> record: contains administrative information about the zone</a:t>
            </a:r>
            <a:br>
              <a:rPr lang="en-US" sz="2000" dirty="0"/>
            </a:br>
            <a:r>
              <a:rPr lang="en-US" sz="1900" dirty="0"/>
              <a:t>(</a:t>
            </a:r>
            <a:r>
              <a:rPr lang="en-US" sz="1900" dirty="0">
                <a:solidFill>
                  <a:schemeClr val="bg1"/>
                </a:solidFill>
              </a:rPr>
              <a:t>S</a:t>
            </a:r>
            <a:r>
              <a:rPr lang="en-US" sz="1900" dirty="0"/>
              <a:t>tart </a:t>
            </a:r>
            <a:r>
              <a:rPr lang="en-US" sz="1900" dirty="0">
                <a:solidFill>
                  <a:schemeClr val="bg1"/>
                </a:solidFill>
              </a:rPr>
              <a:t>O</a:t>
            </a:r>
            <a:r>
              <a:rPr lang="en-US" sz="1900" dirty="0"/>
              <a:t>f </a:t>
            </a:r>
            <a:r>
              <a:rPr lang="en-US" sz="1900" dirty="0">
                <a:solidFill>
                  <a:schemeClr val="bg1"/>
                </a:solidFill>
              </a:rPr>
              <a:t>A</a:t>
            </a:r>
            <a:r>
              <a:rPr lang="en-US" sz="1900" dirty="0"/>
              <a:t>uthority)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65295-8895-4695-9C45-0AAA5F43DC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99207"/>
      </p:ext>
    </p:extLst>
  </p:cSld>
  <p:clrMapOvr>
    <a:masterClrMapping/>
  </p:clrMapOvr>
  <p:transition spd="slow" advClick="0" advTm="5000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D5025-5ED5-43A6-8903-0ECD7C4EB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08709"/>
          </a:xfrm>
        </p:spPr>
        <p:txBody>
          <a:bodyPr>
            <a:normAutofit fontScale="92500"/>
          </a:bodyPr>
          <a:lstStyle/>
          <a:p>
            <a:r>
              <a:rPr lang="en-US" dirty="0"/>
              <a:t>Resolved DNS queries stay in the local cache for a time period </a:t>
            </a:r>
            <a:br>
              <a:rPr lang="en-US" dirty="0"/>
            </a:br>
            <a:r>
              <a:rPr lang="en-US" dirty="0"/>
              <a:t>determined by the zone TTL value </a:t>
            </a:r>
            <a:r>
              <a:rPr lang="en-US" u="sng" dirty="0"/>
              <a:t>on the server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hosts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Alternative name resolution mechanism</a:t>
            </a:r>
          </a:p>
          <a:p>
            <a:pPr lvl="1"/>
            <a:r>
              <a:rPr lang="en-US" dirty="0"/>
              <a:t>Usually located in </a:t>
            </a:r>
            <a:r>
              <a:rPr lang="en-US" dirty="0">
                <a:solidFill>
                  <a:schemeClr val="bg1"/>
                </a:solidFill>
              </a:rPr>
              <a:t>%</a:t>
            </a:r>
            <a:r>
              <a:rPr lang="en-US" dirty="0" err="1">
                <a:solidFill>
                  <a:schemeClr val="bg1"/>
                </a:solidFill>
              </a:rPr>
              <a:t>systemroot</a:t>
            </a:r>
            <a:r>
              <a:rPr lang="en-US" dirty="0">
                <a:solidFill>
                  <a:schemeClr val="bg1"/>
                </a:solidFill>
              </a:rPr>
              <a:t>%\system32\drivers\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Not distributed and scalable but can serve as a backup DNS method</a:t>
            </a:r>
          </a:p>
          <a:p>
            <a:pPr lvl="1"/>
            <a:r>
              <a:rPr lang="en-US" dirty="0"/>
              <a:t>It has </a:t>
            </a:r>
            <a:r>
              <a:rPr lang="en-US" sz="3200" dirty="0">
                <a:solidFill>
                  <a:schemeClr val="bg1"/>
                </a:solidFill>
              </a:rPr>
              <a:t>higher priority </a:t>
            </a:r>
            <a:r>
              <a:rPr lang="en-US" dirty="0"/>
              <a:t>than DNS resolution</a:t>
            </a:r>
          </a:p>
          <a:p>
            <a:pPr lvl="1"/>
            <a:r>
              <a:rPr lang="en-US" u="sng" dirty="0"/>
              <a:t>The content of the hosts file is constantly copied in the DNS cache</a:t>
            </a:r>
            <a:endParaRPr lang="bg-BG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9182E0-3FE0-42AE-B6BB-4713538A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client local DNS 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DC6AD-C2B2-4161-BD6A-5B3A4A15E8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81119"/>
      </p:ext>
    </p:extLst>
  </p:cSld>
  <p:clrMapOvr>
    <a:masterClrMapping/>
  </p:clrMapOvr>
  <p:transition spd="slow" advClick="0" advTm="5000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8AC3-8EDC-4860-A6FC-8624AC9A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D0BE4-AF37-41BF-832F-B04B43A1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4" y="1415273"/>
            <a:ext cx="11733212" cy="5029200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47EBD-35A5-4A80-9D59-EDEA015EEF51}"/>
              </a:ext>
            </a:extLst>
          </p:cNvPr>
          <p:cNvCxnSpPr/>
          <p:nvPr/>
        </p:nvCxnSpPr>
        <p:spPr>
          <a:xfrm flipV="1">
            <a:off x="789839" y="3718193"/>
            <a:ext cx="661013" cy="1542362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6DFB38-062E-418C-8610-AB3854684ED0}"/>
              </a:ext>
            </a:extLst>
          </p:cNvPr>
          <p:cNvSpPr txBox="1"/>
          <p:nvPr/>
        </p:nvSpPr>
        <p:spPr>
          <a:xfrm rot="17569057">
            <a:off x="-451436" y="4485193"/>
            <a:ext cx="2516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Where is www.yahoo.com?</a:t>
            </a:r>
            <a:endParaRPr lang="bg-BG" sz="1600" b="1" dirty="0">
              <a:solidFill>
                <a:schemeClr val="accent3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4D8571-507E-4D58-8F96-A70142CA5451}"/>
              </a:ext>
            </a:extLst>
          </p:cNvPr>
          <p:cNvCxnSpPr>
            <a:cxnSpLocks/>
          </p:cNvCxnSpPr>
          <p:nvPr/>
        </p:nvCxnSpPr>
        <p:spPr>
          <a:xfrm flipV="1">
            <a:off x="2286000" y="1616663"/>
            <a:ext cx="3291096" cy="835320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A6D31B-00FF-4553-83BF-834742CD65E2}"/>
              </a:ext>
            </a:extLst>
          </p:cNvPr>
          <p:cNvSpPr txBox="1"/>
          <p:nvPr/>
        </p:nvSpPr>
        <p:spPr>
          <a:xfrm rot="20772241">
            <a:off x="2290337" y="1853465"/>
            <a:ext cx="23705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accent3"/>
                </a:solidFill>
              </a:rPr>
              <a:t>Where is www.yahoo.com?</a:t>
            </a:r>
            <a:endParaRPr lang="bg-BG" sz="1500" b="1" dirty="0">
              <a:solidFill>
                <a:schemeClr val="accent3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09A71B-91C2-4ED2-B221-40057A2BA106}"/>
              </a:ext>
            </a:extLst>
          </p:cNvPr>
          <p:cNvCxnSpPr>
            <a:cxnSpLocks/>
          </p:cNvCxnSpPr>
          <p:nvPr/>
        </p:nvCxnSpPr>
        <p:spPr>
          <a:xfrm flipH="1">
            <a:off x="2382592" y="1944371"/>
            <a:ext cx="2998374" cy="826808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E38B4A-F5D8-442D-85C3-532F47897D52}"/>
              </a:ext>
            </a:extLst>
          </p:cNvPr>
          <p:cNvSpPr txBox="1"/>
          <p:nvPr/>
        </p:nvSpPr>
        <p:spPr>
          <a:xfrm rot="20727624">
            <a:off x="2362493" y="2088100"/>
            <a:ext cx="2785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I can only tell you where is .COM</a:t>
            </a:r>
            <a:endParaRPr lang="bg-BG" sz="1500" b="1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8D6EF-D402-4DA7-864C-8F1F745A58AE}"/>
              </a:ext>
            </a:extLst>
          </p:cNvPr>
          <p:cNvCxnSpPr>
            <a:cxnSpLocks/>
          </p:cNvCxnSpPr>
          <p:nvPr/>
        </p:nvCxnSpPr>
        <p:spPr>
          <a:xfrm flipV="1">
            <a:off x="2556456" y="2810649"/>
            <a:ext cx="3257067" cy="204213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B8EF65-FCEB-48CE-9AE1-373D75E36B78}"/>
              </a:ext>
            </a:extLst>
          </p:cNvPr>
          <p:cNvSpPr txBox="1"/>
          <p:nvPr/>
        </p:nvSpPr>
        <p:spPr>
          <a:xfrm rot="21359223">
            <a:off x="2815875" y="2594110"/>
            <a:ext cx="2516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/>
                </a:solidFill>
              </a:rPr>
              <a:t>Where is www.yahoo.com?</a:t>
            </a:r>
            <a:endParaRPr lang="bg-BG" sz="1500" b="1" dirty="0">
              <a:solidFill>
                <a:schemeClr val="accent3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9E74CD-112A-4BEC-A34F-8F7ECE9963FF}"/>
              </a:ext>
            </a:extLst>
          </p:cNvPr>
          <p:cNvCxnSpPr>
            <a:cxnSpLocks/>
          </p:cNvCxnSpPr>
          <p:nvPr/>
        </p:nvCxnSpPr>
        <p:spPr>
          <a:xfrm flipH="1">
            <a:off x="2775398" y="3146082"/>
            <a:ext cx="3112731" cy="128647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BB0087-4098-4362-957C-3B2A80D675D2}"/>
              </a:ext>
            </a:extLst>
          </p:cNvPr>
          <p:cNvSpPr txBox="1"/>
          <p:nvPr/>
        </p:nvSpPr>
        <p:spPr>
          <a:xfrm rot="21429311">
            <a:off x="2781344" y="2897898"/>
            <a:ext cx="33638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I can tell you only where is YAHOO.COM</a:t>
            </a:r>
            <a:endParaRPr lang="bg-BG" sz="1500" b="1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9A0CFE-8546-4F63-AFB1-D8729A117DEA}"/>
              </a:ext>
            </a:extLst>
          </p:cNvPr>
          <p:cNvCxnSpPr>
            <a:cxnSpLocks/>
          </p:cNvCxnSpPr>
          <p:nvPr/>
        </p:nvCxnSpPr>
        <p:spPr>
          <a:xfrm>
            <a:off x="2484083" y="3417434"/>
            <a:ext cx="3491714" cy="753033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1BC6B5-BEDC-404C-8D4E-263CF63D4C38}"/>
              </a:ext>
            </a:extLst>
          </p:cNvPr>
          <p:cNvSpPr txBox="1"/>
          <p:nvPr/>
        </p:nvSpPr>
        <p:spPr>
          <a:xfrm rot="698557">
            <a:off x="3292294" y="3513055"/>
            <a:ext cx="2516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Where is www.yahoo.com?</a:t>
            </a:r>
            <a:endParaRPr lang="bg-BG" sz="1600" b="1" dirty="0">
              <a:solidFill>
                <a:schemeClr val="accent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2B3D2-5F87-4A8B-95B7-823032B9CAD7}"/>
              </a:ext>
            </a:extLst>
          </p:cNvPr>
          <p:cNvSpPr txBox="1"/>
          <p:nvPr/>
        </p:nvSpPr>
        <p:spPr>
          <a:xfrm>
            <a:off x="3657499" y="4793342"/>
            <a:ext cx="1502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It is at 18.1.2.3!</a:t>
            </a:r>
            <a:endParaRPr lang="bg-BG" sz="1600" b="1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B273A2-9F0C-4493-8387-D7E4BC9250AF}"/>
              </a:ext>
            </a:extLst>
          </p:cNvPr>
          <p:cNvCxnSpPr>
            <a:cxnSpLocks/>
          </p:cNvCxnSpPr>
          <p:nvPr/>
        </p:nvCxnSpPr>
        <p:spPr>
          <a:xfrm flipH="1" flipV="1">
            <a:off x="2055026" y="3549800"/>
            <a:ext cx="844131" cy="1571794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AA12B0-A2A2-4E23-A012-F6DC6B1D345C}"/>
              </a:ext>
            </a:extLst>
          </p:cNvPr>
          <p:cNvCxnSpPr>
            <a:cxnSpLocks/>
          </p:cNvCxnSpPr>
          <p:nvPr/>
        </p:nvCxnSpPr>
        <p:spPr>
          <a:xfrm flipH="1">
            <a:off x="2899157" y="5122682"/>
            <a:ext cx="2802614" cy="37967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AB9A48-456B-4BA2-A009-2912355C48CE}"/>
              </a:ext>
            </a:extLst>
          </p:cNvPr>
          <p:cNvCxnSpPr>
            <a:cxnSpLocks/>
          </p:cNvCxnSpPr>
          <p:nvPr/>
        </p:nvCxnSpPr>
        <p:spPr>
          <a:xfrm flipH="1">
            <a:off x="811649" y="2912755"/>
            <a:ext cx="459815" cy="1055143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115555-196F-4633-8E70-CD0F1E4E1FA5}"/>
              </a:ext>
            </a:extLst>
          </p:cNvPr>
          <p:cNvSpPr txBox="1"/>
          <p:nvPr/>
        </p:nvSpPr>
        <p:spPr>
          <a:xfrm rot="17673305">
            <a:off x="79627" y="3168916"/>
            <a:ext cx="1502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It is at 18.1.2.3!</a:t>
            </a:r>
            <a:endParaRPr lang="bg-BG" sz="1600" b="1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16B97A4-B23E-46F8-9112-B1F8EF705D2F}"/>
              </a:ext>
            </a:extLst>
          </p:cNvPr>
          <p:cNvCxnSpPr>
            <a:cxnSpLocks/>
          </p:cNvCxnSpPr>
          <p:nvPr/>
        </p:nvCxnSpPr>
        <p:spPr>
          <a:xfrm flipV="1">
            <a:off x="915246" y="6674171"/>
            <a:ext cx="9084860" cy="550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FA1418-A3E1-4C4A-8AFA-BFA2F330CA6E}"/>
              </a:ext>
            </a:extLst>
          </p:cNvPr>
          <p:cNvCxnSpPr>
            <a:cxnSpLocks/>
          </p:cNvCxnSpPr>
          <p:nvPr/>
        </p:nvCxnSpPr>
        <p:spPr>
          <a:xfrm>
            <a:off x="915246" y="6090211"/>
            <a:ext cx="0" cy="58396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D2029-CCF1-4229-8CE0-B81FF1CDD606}"/>
              </a:ext>
            </a:extLst>
          </p:cNvPr>
          <p:cNvCxnSpPr>
            <a:cxnSpLocks/>
          </p:cNvCxnSpPr>
          <p:nvPr/>
        </p:nvCxnSpPr>
        <p:spPr>
          <a:xfrm>
            <a:off x="10000106" y="6214774"/>
            <a:ext cx="0" cy="45939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FE052F4-A706-45C4-8DBB-23DBAE37A189}"/>
              </a:ext>
            </a:extLst>
          </p:cNvPr>
          <p:cNvSpPr txBox="1"/>
          <p:nvPr/>
        </p:nvSpPr>
        <p:spPr>
          <a:xfrm>
            <a:off x="4463247" y="6185287"/>
            <a:ext cx="28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https://www.yahoo.com</a:t>
            </a:r>
            <a:endParaRPr lang="bg-BG" sz="2000" b="1" dirty="0">
              <a:solidFill>
                <a:schemeClr val="accent2"/>
              </a:solidFill>
            </a:endParaRPr>
          </a:p>
        </p:txBody>
      </p:sp>
      <p:pic>
        <p:nvPicPr>
          <p:cNvPr id="64" name="Graphic 63" descr="Winking Face with No Fill">
            <a:extLst>
              <a:ext uri="{FF2B5EF4-FFF2-40B4-BE49-F238E27FC236}">
                <a16:creationId xmlns:a16="http://schemas.microsoft.com/office/drawing/2014/main" id="{03BFC694-5452-4FD5-9850-A08A321FD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596" y="5260555"/>
            <a:ext cx="500201" cy="500201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browser icon">
            <a:extLst>
              <a:ext uri="{FF2B5EF4-FFF2-40B4-BE49-F238E27FC236}">
                <a16:creationId xmlns:a16="http://schemas.microsoft.com/office/drawing/2014/main" id="{6E588768-77FC-461A-9C95-FF73B51E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77" y="6260297"/>
            <a:ext cx="256674" cy="25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205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9" grpId="0"/>
      <p:bldP spid="18" grpId="0"/>
      <p:bldP spid="24" grpId="0"/>
      <p:bldP spid="20" grpId="0"/>
      <p:bldP spid="30" grpId="0"/>
      <p:bldP spid="44" grpId="0"/>
      <p:bldP spid="6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C0151-6856-43D0-B56A-3A7AA6CDA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103043"/>
            <a:ext cx="11818096" cy="4553096"/>
          </a:xfrm>
        </p:spPr>
        <p:txBody>
          <a:bodyPr/>
          <a:lstStyle/>
          <a:p>
            <a:r>
              <a:rPr lang="en-US" dirty="0"/>
              <a:t>To check a DNS resolution, one can use </a:t>
            </a:r>
            <a:r>
              <a:rPr lang="en-US" b="1" dirty="0">
                <a:solidFill>
                  <a:srgbClr val="F0A22E"/>
                </a:solidFill>
              </a:rPr>
              <a:t>ping</a:t>
            </a:r>
            <a:r>
              <a:rPr lang="en-US" dirty="0"/>
              <a:t> or </a:t>
            </a:r>
            <a:r>
              <a:rPr lang="en-US" b="1" dirty="0">
                <a:solidFill>
                  <a:srgbClr val="F0A22E"/>
                </a:solidFill>
              </a:rPr>
              <a:t>nslookup</a:t>
            </a:r>
          </a:p>
          <a:p>
            <a:pPr lvl="1"/>
            <a:r>
              <a:rPr lang="en-US" dirty="0"/>
              <a:t>ping - intuitive to use but can have older and inaccurate info</a:t>
            </a:r>
            <a:br>
              <a:rPr lang="en-US" dirty="0"/>
            </a:br>
            <a:r>
              <a:rPr lang="en-US" u="sng" dirty="0"/>
              <a:t>the purpose of ping is not to troubleshoot DNS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nslookup</a:t>
            </a:r>
            <a:r>
              <a:rPr lang="en-US" dirty="0"/>
              <a:t> - useful tool designed for troubleshooting DNS</a:t>
            </a:r>
          </a:p>
          <a:p>
            <a:pPr marL="304747" lvl="1" indent="-304747">
              <a:buClr>
                <a:schemeClr val="tx1"/>
              </a:buClr>
              <a:buSzPct val="100000"/>
            </a:pPr>
            <a:r>
              <a:rPr lang="en-US" sz="3400" dirty="0"/>
              <a:t>Demo: how to use </a:t>
            </a:r>
            <a:r>
              <a:rPr lang="en-US" sz="3400" b="1" dirty="0"/>
              <a:t>nslookup</a:t>
            </a:r>
            <a:r>
              <a:rPr lang="en-US" sz="3400" dirty="0"/>
              <a:t> on Windows</a:t>
            </a:r>
            <a:endParaRPr lang="bg-BG" sz="3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D2139-F593-47E6-9804-1BCB6D7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NSLOOKUP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8888-24D4-45B3-991D-7BD1DC32A9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2244"/>
      </p:ext>
    </p:extLst>
  </p:cSld>
  <p:clrMapOvr>
    <a:masterClrMapping/>
  </p:clrMapOvr>
  <p:transition spd="slow" advClick="0" advTm="5000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IPv6 (4)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81454"/>
      </p:ext>
    </p:extLst>
  </p:cSld>
  <p:clrMapOvr>
    <a:masterClrMapping/>
  </p:clrMapOvr>
  <p:transition spd="slow" advClick="0" advTm="5000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7A7016-1481-4565-9DDE-2D784FF5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323A01-0CA5-4F1B-95BE-6B8D78D43F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267326"/>
            <a:ext cx="11817350" cy="513029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Larger address space (128 bits rather than 32) or 2</a:t>
            </a:r>
            <a:r>
              <a:rPr lang="en-US" baseline="30000" dirty="0"/>
              <a:t>128</a:t>
            </a:r>
          </a:p>
          <a:p>
            <a:pPr>
              <a:lnSpc>
                <a:spcPct val="80000"/>
              </a:lnSpc>
            </a:pPr>
            <a:r>
              <a:rPr lang="en-US" dirty="0"/>
              <a:t>Simplified header format</a:t>
            </a:r>
          </a:p>
          <a:p>
            <a:pPr>
              <a:lnSpc>
                <a:spcPct val="80000"/>
              </a:lnSpc>
            </a:pPr>
            <a:r>
              <a:rPr lang="en-US" dirty="0"/>
              <a:t>Improved quality of service and security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631D-072E-4E9A-BD6D-13151D121B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026" name="Picture 2" descr="https://upload.wikimedia.org/wikipedia/commons/thumb/a/ab/Ipv6_header.svg/1920px-Ipv6_header.svg.png">
            <a:extLst>
              <a:ext uri="{FF2B5EF4-FFF2-40B4-BE49-F238E27FC236}">
                <a16:creationId xmlns:a16="http://schemas.microsoft.com/office/drawing/2014/main" id="{39742B27-CC54-465D-9417-A60DFE49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179" y="3519906"/>
            <a:ext cx="3559590" cy="27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7/70/Ipv6_address_leading_zeros.svg/2560px-Ipv6_address_leading_zeros.svg.png">
            <a:extLst>
              <a:ext uri="{FF2B5EF4-FFF2-40B4-BE49-F238E27FC236}">
                <a16:creationId xmlns:a16="http://schemas.microsoft.com/office/drawing/2014/main" id="{36999701-1A0E-4095-B1C2-E37D0960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1" y="3249864"/>
            <a:ext cx="5459662" cy="32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47056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A70C1D-EC5C-49B9-BFBF-836FF9C18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 Spanning Tree Protocol</a:t>
            </a:r>
          </a:p>
          <a:p>
            <a:r>
              <a:rPr lang="en-US" dirty="0"/>
              <a:t>Creates multiple instances of the physical STP topology</a:t>
            </a:r>
          </a:p>
          <a:p>
            <a:r>
              <a:rPr lang="en-US" dirty="0"/>
              <a:t>Can have </a:t>
            </a:r>
            <a:r>
              <a:rPr lang="en-US" dirty="0">
                <a:solidFill>
                  <a:srgbClr val="F0A22E"/>
                </a:solidFill>
              </a:rPr>
              <a:t>different Root</a:t>
            </a:r>
            <a:r>
              <a:rPr lang="en-US" dirty="0"/>
              <a:t> switches - one for each instance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rgbClr val="F0A22E"/>
                </a:solidFill>
              </a:rPr>
              <a:t>load-sharing</a:t>
            </a:r>
            <a:r>
              <a:rPr lang="en-US" dirty="0"/>
              <a:t> because of the multiple Roots</a:t>
            </a:r>
          </a:p>
          <a:p>
            <a:r>
              <a:rPr lang="en-US" dirty="0"/>
              <a:t>It is also “rapid”</a:t>
            </a:r>
          </a:p>
          <a:p>
            <a:r>
              <a:rPr lang="en-US" dirty="0"/>
              <a:t>One instance is mapped to one or multiple VLANs</a:t>
            </a:r>
          </a:p>
          <a:p>
            <a:r>
              <a:rPr lang="en-US" dirty="0"/>
              <a:t>Needs additional configuration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989476-BD8B-4ED1-AA94-99A5E2F3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MSTP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44D69-C4F3-4790-96A5-5FC1F044BE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53"/>
      </p:ext>
    </p:extLst>
  </p:cSld>
  <p:clrMapOvr>
    <a:masterClrMapping/>
  </p:clrMapOvr>
  <p:transition spd="slow" advClick="0" advTm="5000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F92283-E8D5-42A8-A6D7-1836EF4F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address format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C2C9E-765B-40A8-86B3-232F8142EA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IPv6 address is represented as </a:t>
            </a:r>
            <a:r>
              <a:rPr lang="en-US" u="sng" dirty="0"/>
              <a:t>eight</a:t>
            </a:r>
            <a:r>
              <a:rPr lang="en-US" dirty="0"/>
              <a:t> groups of </a:t>
            </a:r>
            <a:r>
              <a:rPr lang="en-US" u="sng" dirty="0"/>
              <a:t>four hexadecimal</a:t>
            </a:r>
            <a:r>
              <a:rPr lang="en-US" dirty="0"/>
              <a:t> digits</a:t>
            </a:r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2001:0db8:0000:0000:0000:ff00:0042:8132</a:t>
            </a:r>
          </a:p>
          <a:p>
            <a:r>
              <a:rPr lang="en-US" dirty="0"/>
              <a:t>Each of this groups has 16 bits and is separated from the others with “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/>
              <a:t>”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54F83-9D45-4AFA-AB45-C308C382D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55437"/>
      </p:ext>
    </p:extLst>
  </p:cSld>
  <p:clrMapOvr>
    <a:masterClrMapping/>
  </p:clrMapOvr>
  <p:transition spd="slow" advClick="0" advTm="5000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0D012-C4FC-4272-A8D6-405A9B1F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prefixes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6E125-427A-44FC-ABF6-3C578722CB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8" name="Picture 2" descr="IPv6 prefix host blue green arrows">
            <a:extLst>
              <a:ext uri="{FF2B5EF4-FFF2-40B4-BE49-F238E27FC236}">
                <a16:creationId xmlns:a16="http://schemas.microsoft.com/office/drawing/2014/main" id="{0C80EE7E-FE7E-4E42-87B8-E9EED98F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2" y="1371600"/>
            <a:ext cx="7802476" cy="23622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11BA05-CD57-45B7-939A-32D390FEF4A6}"/>
              </a:ext>
            </a:extLst>
          </p:cNvPr>
          <p:cNvSpPr/>
          <p:nvPr/>
        </p:nvSpPr>
        <p:spPr>
          <a:xfrm>
            <a:off x="1844077" y="3775787"/>
            <a:ext cx="9372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400" dirty="0"/>
              <a:t>2001:1234:5678:1234:0000:0000:0000:0000/64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ED9B1-8EC3-4502-A473-91645FFC9ACA}"/>
              </a:ext>
            </a:extLst>
          </p:cNvPr>
          <p:cNvSpPr/>
          <p:nvPr/>
        </p:nvSpPr>
        <p:spPr>
          <a:xfrm>
            <a:off x="3425651" y="5410200"/>
            <a:ext cx="491993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400" dirty="0"/>
              <a:t>2001:1234:5678:1234::/64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967F904-254F-4A28-BAD7-B4C3702C9471}"/>
              </a:ext>
            </a:extLst>
          </p:cNvPr>
          <p:cNvSpPr/>
          <p:nvPr/>
        </p:nvSpPr>
        <p:spPr>
          <a:xfrm>
            <a:off x="5701385" y="4560846"/>
            <a:ext cx="368468" cy="679847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1452508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EAB38-3041-423F-ABDD-DF0BFC80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address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13D3E-FE9D-4A5F-9BB7-C421306E93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403265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Unicast</a:t>
            </a:r>
            <a:r>
              <a:rPr lang="en-US" b="1" dirty="0"/>
              <a:t> -</a:t>
            </a:r>
            <a:r>
              <a:rPr lang="en-US" dirty="0"/>
              <a:t> a packet is delivered to one interface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Multicast</a:t>
            </a:r>
            <a:r>
              <a:rPr lang="en-US" b="1" dirty="0"/>
              <a:t> -</a:t>
            </a:r>
            <a:r>
              <a:rPr lang="en-US" dirty="0"/>
              <a:t> a packet is delivered to multiple interfaces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Anycast</a:t>
            </a:r>
            <a:r>
              <a:rPr lang="en-US" b="1" dirty="0"/>
              <a:t> </a:t>
            </a:r>
            <a:r>
              <a:rPr lang="en-US" dirty="0"/>
              <a:t>- a packet is delivered to the nearest of multiple </a:t>
            </a:r>
            <a:br>
              <a:rPr lang="en-US" dirty="0"/>
            </a:br>
            <a:r>
              <a:rPr lang="en-US" dirty="0"/>
              <a:t>interfaces (as defined by the routing protocols in use)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*no more Broadcast in IPv6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DD39-2C56-49CA-AE8F-063D84206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2922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D677A1-77B6-4D28-8464-ABA9E67B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scopes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5D6592-26BD-4C18-B2D3-35FE69192C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Link-local (similar to APIPA in IPv4)</a:t>
            </a:r>
          </a:p>
          <a:p>
            <a:pPr lvl="2"/>
            <a:r>
              <a:rPr lang="en-US" sz="3400" dirty="0"/>
              <a:t>Prefix is </a:t>
            </a:r>
            <a:r>
              <a:rPr lang="en-US" sz="3400" dirty="0">
                <a:solidFill>
                  <a:schemeClr val="bg1"/>
                </a:solidFill>
              </a:rPr>
              <a:t>FE80::/64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Global (similar to IPv4 public addresses)</a:t>
            </a:r>
          </a:p>
          <a:p>
            <a:pPr lvl="2"/>
            <a:r>
              <a:rPr lang="en-US" altLang="en-US" sz="3400" dirty="0"/>
              <a:t>Typical prefix is </a:t>
            </a:r>
            <a:r>
              <a:rPr lang="en-US" altLang="en-US" sz="3200" dirty="0">
                <a:solidFill>
                  <a:schemeClr val="bg1"/>
                </a:solidFill>
                <a:latin typeface="Menlo"/>
              </a:rPr>
              <a:t>2000::/3</a:t>
            </a:r>
            <a:r>
              <a:rPr lang="en-US" altLang="en-US" sz="800" dirty="0">
                <a:solidFill>
                  <a:schemeClr val="bg1"/>
                </a:solidFill>
              </a:rPr>
              <a:t> </a:t>
            </a:r>
            <a:endParaRPr lang="bg-BG" sz="3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F71F6-D0BC-4026-BA27-1E3EED553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C7860-E8ED-40A3-8E82-F5618232AFAE}"/>
              </a:ext>
            </a:extLst>
          </p:cNvPr>
          <p:cNvSpPr txBox="1"/>
          <p:nvPr/>
        </p:nvSpPr>
        <p:spPr>
          <a:xfrm>
            <a:off x="4752652" y="1679626"/>
            <a:ext cx="4010527" cy="71664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100" dirty="0"/>
              <a:t>…or FE80::/10?</a:t>
            </a:r>
            <a:endParaRPr lang="bg-BG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73935-0C86-4FA5-89BC-AED62A40526F}"/>
              </a:ext>
            </a:extLst>
          </p:cNvPr>
          <p:cNvSpPr txBox="1"/>
          <p:nvPr/>
        </p:nvSpPr>
        <p:spPr>
          <a:xfrm>
            <a:off x="152400" y="6071998"/>
            <a:ext cx="9081618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::1/128 - the loopback address is a unicast localhost address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DC269A-F9A8-423A-9517-5302DAA7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21" y="2556034"/>
            <a:ext cx="10389936" cy="17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3800"/>
      </p:ext>
    </p:extLst>
  </p:cSld>
  <p:clrMapOvr>
    <a:masterClrMapping/>
  </p:clrMapOvr>
  <p:transition spd="slow" advClick="0" advTm="5000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94EA53-6E19-45C1-8E8D-ED8CA929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IPv6 EUI-64 bit address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4F1F9F-A127-44BD-9949-0FD250E424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22336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the IPv6 EUI-64 address is automatically configured:</a:t>
            </a:r>
          </a:p>
          <a:p>
            <a:pPr marL="800100" lvl="1" indent="-379413">
              <a:buSzPct val="80000"/>
              <a:buFont typeface="Wingdings" panose="05000000000000000000" pitchFamily="2" charset="2"/>
              <a:buChar char="ü"/>
            </a:pPr>
            <a:r>
              <a:rPr lang="en-US" dirty="0"/>
              <a:t>Split the MAC address of the interface into two pieces</a:t>
            </a:r>
          </a:p>
          <a:p>
            <a:pPr marL="800100" lvl="1" indent="-379413">
              <a:buSzPct val="80000"/>
              <a:buFont typeface="Wingdings" panose="05000000000000000000" pitchFamily="2" charset="2"/>
              <a:buChar char="ü"/>
            </a:pPr>
            <a:r>
              <a:rPr lang="en-US" dirty="0"/>
              <a:t>Insert FFEE between the two pieces (to achieve 64 bits)</a:t>
            </a:r>
          </a:p>
          <a:p>
            <a:pPr marL="800100" lvl="1" indent="-379413">
              <a:buSzPct val="80000"/>
              <a:buFont typeface="Wingdings" panose="05000000000000000000" pitchFamily="2" charset="2"/>
              <a:buChar char="ü"/>
            </a:pPr>
            <a:r>
              <a:rPr lang="en-US" dirty="0"/>
              <a:t>Invert the 7</a:t>
            </a:r>
            <a:r>
              <a:rPr lang="en-US" baseline="30000" dirty="0"/>
              <a:t>th</a:t>
            </a:r>
            <a:r>
              <a:rPr lang="en-US" dirty="0"/>
              <a:t> bit of the interface ID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E83D2-B381-4BB7-9418-1BD6D46A3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4F478-4AAE-4D03-86CF-233DA41E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52" y="3550854"/>
            <a:ext cx="4520373" cy="28006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130F6-3382-43A0-ABD0-57676FB774BF}"/>
              </a:ext>
            </a:extLst>
          </p:cNvPr>
          <p:cNvCxnSpPr>
            <a:cxnSpLocks/>
          </p:cNvCxnSpPr>
          <p:nvPr/>
        </p:nvCxnSpPr>
        <p:spPr>
          <a:xfrm>
            <a:off x="6468415" y="5340313"/>
            <a:ext cx="74306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38DE1D9-1B8A-4C58-93AB-DAEA4FF9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57" y="5053151"/>
            <a:ext cx="2981269" cy="4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218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A5DB74-2FF1-4591-90B4-40928400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tunneling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C257D4-0F4F-46B7-82D4-788F9609FF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2192337"/>
          </a:xfrm>
        </p:spPr>
        <p:txBody>
          <a:bodyPr/>
          <a:lstStyle/>
          <a:p>
            <a:r>
              <a:rPr lang="en-US" dirty="0"/>
              <a:t>Encapsulates IPv6 packets in IPv4 packets for delivery across </a:t>
            </a:r>
            <a:br>
              <a:rPr lang="en-US" dirty="0"/>
            </a:br>
            <a:r>
              <a:rPr lang="en-US" dirty="0"/>
              <a:t>an IPv4 infrastructure</a:t>
            </a:r>
          </a:p>
          <a:p>
            <a:r>
              <a:rPr lang="en-US" dirty="0"/>
              <a:t>Different methods exist – 6to4, 6rd, Teredo, ISATAP,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A5059-C35F-4B6C-8F17-F03578ADEB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ipv6 tunneling">
            <a:extLst>
              <a:ext uri="{FF2B5EF4-FFF2-40B4-BE49-F238E27FC236}">
                <a16:creationId xmlns:a16="http://schemas.microsoft.com/office/drawing/2014/main" id="{B4B9E8C6-DCDA-4857-93D7-FCFB0BA1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19" y="3532365"/>
            <a:ext cx="7066761" cy="228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461618"/>
      </p:ext>
    </p:extLst>
  </p:cSld>
  <p:clrMapOvr>
    <a:masterClrMapping/>
  </p:clrMapOvr>
  <p:transition spd="slow" advClick="0" advTm="5000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A5DB74-2FF1-4591-90B4-40928400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SLAAC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C257D4-0F4F-46B7-82D4-788F9609FF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7"/>
            <a:ext cx="11817350" cy="534884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SLAAC = </a:t>
            </a:r>
            <a:r>
              <a:rPr lang="en-US" sz="3200" u="sng" dirty="0"/>
              <a:t>S</a:t>
            </a:r>
            <a:r>
              <a:rPr lang="en-US" sz="3200" dirty="0"/>
              <a:t>tate</a:t>
            </a:r>
            <a:r>
              <a:rPr lang="en-US" sz="3200" u="sng" dirty="0"/>
              <a:t>L</a:t>
            </a:r>
            <a:r>
              <a:rPr lang="en-US" sz="3200" dirty="0"/>
              <a:t>ess </a:t>
            </a:r>
            <a:r>
              <a:rPr lang="en-US" sz="3200" u="sng" dirty="0"/>
              <a:t>A</a:t>
            </a:r>
            <a:r>
              <a:rPr lang="en-US" sz="3200" dirty="0"/>
              <a:t>ddress </a:t>
            </a:r>
            <a:r>
              <a:rPr lang="en-US" sz="3200" u="sng" dirty="0"/>
              <a:t>A</a:t>
            </a:r>
            <a:r>
              <a:rPr lang="en-US" sz="3200" dirty="0"/>
              <a:t>uto </a:t>
            </a:r>
            <a:r>
              <a:rPr lang="en-US" sz="3200" u="sng" dirty="0"/>
              <a:t>C</a:t>
            </a:r>
            <a:r>
              <a:rPr lang="en-US" sz="3200" dirty="0"/>
              <a:t>onfiguration</a:t>
            </a:r>
          </a:p>
          <a:p>
            <a:r>
              <a:rPr lang="en-US" sz="3200" dirty="0"/>
              <a:t>Designed to be fast and easy alternative to DHCPv6</a:t>
            </a:r>
          </a:p>
          <a:p>
            <a:r>
              <a:rPr lang="en-US" sz="3200" dirty="0"/>
              <a:t>IPv6 Neighbor Discovery Protocol (NDP) is like ARP in IPv4</a:t>
            </a:r>
          </a:p>
          <a:p>
            <a:r>
              <a:rPr lang="en-US" sz="3200" dirty="0"/>
              <a:t>With SLAAC and NDP, nodes on the network can easily </a:t>
            </a:r>
            <a:br>
              <a:rPr lang="en-US" sz="3200" dirty="0"/>
            </a:br>
            <a:r>
              <a:rPr lang="en-US" sz="3200" dirty="0"/>
              <a:t>autoconfigure IPv6 address from the correct subnet/prefix</a:t>
            </a:r>
          </a:p>
          <a:p>
            <a:r>
              <a:rPr lang="en-US" sz="3200" dirty="0"/>
              <a:t>The problem: with SLAAC there is no assignment for DNS</a:t>
            </a:r>
          </a:p>
          <a:p>
            <a:r>
              <a:rPr lang="en-US" sz="3200" dirty="0"/>
              <a:t>SLAAC and DHCPv6 can be used together:</a:t>
            </a:r>
          </a:p>
          <a:p>
            <a:pPr lvl="1"/>
            <a:r>
              <a:rPr lang="en-US" sz="2800" dirty="0"/>
              <a:t>the </a:t>
            </a:r>
            <a:r>
              <a:rPr lang="en-US" sz="2800" u="sng" dirty="0"/>
              <a:t>M flag </a:t>
            </a:r>
            <a:r>
              <a:rPr lang="en-US" sz="2800" dirty="0"/>
              <a:t>(Managed) specifies if DHCPv6 is needed for IPv6 address</a:t>
            </a:r>
          </a:p>
          <a:p>
            <a:pPr lvl="1"/>
            <a:r>
              <a:rPr lang="en-US" sz="2800" dirty="0"/>
              <a:t>the </a:t>
            </a:r>
            <a:r>
              <a:rPr lang="en-US" sz="2800" u="sng" dirty="0"/>
              <a:t>O flag </a:t>
            </a:r>
            <a:r>
              <a:rPr lang="en-US" sz="2800" dirty="0"/>
              <a:t>(Other) specifies if DHCPv6 is needed for DNS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A5059-C35F-4B6C-8F17-F03578ADEB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24523"/>
      </p:ext>
    </p:extLst>
  </p:cSld>
  <p:clrMapOvr>
    <a:masterClrMapping/>
  </p:clrMapOvr>
  <p:transition spd="slow" advClick="0" advTm="5000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704824"/>
            <a:ext cx="12191999" cy="928331"/>
          </a:xfrm>
        </p:spPr>
        <p:txBody>
          <a:bodyPr/>
          <a:lstStyle/>
          <a:p>
            <a:r>
              <a:rPr lang="en-US" dirty="0"/>
              <a:t>Authentication with 802.1X 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607330"/>
      </p:ext>
    </p:extLst>
  </p:cSld>
  <p:clrMapOvr>
    <a:masterClrMapping/>
  </p:clrMapOvr>
  <p:transition spd="slow" advClick="0" advTm="5000">
    <p:push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59597C-D7C3-4267-974F-4CEAA9377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AAA: Authentication, Authorization and Accounting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Authentication</a:t>
            </a:r>
            <a:r>
              <a:rPr lang="en-US" dirty="0"/>
              <a:t> – “Who are you? Prove it!”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Authorization</a:t>
            </a:r>
            <a:r>
              <a:rPr lang="en-US" dirty="0"/>
              <a:t> – “This is where you have access and where you do not”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Accounting</a:t>
            </a:r>
            <a:r>
              <a:rPr lang="en-US" dirty="0"/>
              <a:t> – “I am recording all (un)successful login attempts” </a:t>
            </a:r>
          </a:p>
          <a:p>
            <a:r>
              <a:rPr lang="en-US" dirty="0"/>
              <a:t>Often a single server plays the three roles but can be multiple </a:t>
            </a:r>
            <a:br>
              <a:rPr lang="en-US" dirty="0"/>
            </a:br>
            <a:r>
              <a:rPr lang="en-US" dirty="0"/>
              <a:t>servers as well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3716B9-A33D-4566-9B1B-FEC61257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EB68-2A2C-4871-9BF2-C4FBF8BE2E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358605"/>
      </p:ext>
    </p:extLst>
  </p:cSld>
  <p:clrMapOvr>
    <a:masterClrMapping/>
  </p:clrMapOvr>
  <p:transition spd="slow" advClick="0" advTm="5000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2B30B-F544-4E08-9307-1DD7B8AD1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IEEE 802.1X</a:t>
            </a:r>
            <a:r>
              <a:rPr lang="en-US" dirty="0"/>
              <a:t> is an IEEE Standard for Port-based Network Access Control (PNAC)</a:t>
            </a:r>
          </a:p>
          <a:p>
            <a:r>
              <a:rPr lang="en-US" dirty="0"/>
              <a:t>Part of the IEEE 802.1 group of networking protocols</a:t>
            </a:r>
          </a:p>
          <a:p>
            <a:r>
              <a:rPr lang="en-US" dirty="0"/>
              <a:t>Provides authentication mechanism to devices asking to attach to a LAN or a WLAN</a:t>
            </a:r>
          </a:p>
          <a:p>
            <a:r>
              <a:rPr lang="en-US" dirty="0"/>
              <a:t>Uses Extensible Authentication Protocol (EAP) over LAN – </a:t>
            </a:r>
            <a:br>
              <a:rPr lang="en-US" dirty="0"/>
            </a:br>
            <a:r>
              <a:rPr lang="en-US" dirty="0"/>
              <a:t>known as EAPOL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24307-C709-4C85-B6FB-F55FFC16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D2A17-9695-4FE2-BCAD-DCEED89F62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42012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1BAD68-9D64-4DE0-84EA-989AA3A2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MSTP: multiple roots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4CD8D-D4AA-4EF8-8007-83C1AB3CBA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0BB38C0-FAD4-4B17-A44F-8ACAAE80B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8" y="1212273"/>
            <a:ext cx="11092873" cy="546819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08481253"/>
      </p:ext>
    </p:extLst>
  </p:cSld>
  <p:clrMapOvr>
    <a:masterClrMapping/>
  </p:clrMapOvr>
  <p:transition spd="slow" advClick="0" advTm="5000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D5995-53D4-4F83-894D-6A02D9FC2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  <a:buClr>
                <a:schemeClr val="tx1"/>
              </a:buClr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Supplicant</a:t>
            </a:r>
            <a:r>
              <a:rPr lang="en-US" dirty="0"/>
              <a:t> - the end device requesting access</a:t>
            </a:r>
          </a:p>
          <a:p>
            <a:pPr marL="446088" indent="-446088">
              <a:lnSpc>
                <a:spcPts val="4000"/>
              </a:lnSpc>
              <a:buClr>
                <a:schemeClr val="tx1"/>
              </a:buClr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Authenticator</a:t>
            </a:r>
            <a:r>
              <a:rPr lang="en-US" dirty="0"/>
              <a:t> – usually a switch or AP which is to provide </a:t>
            </a:r>
            <a:br>
              <a:rPr lang="en-US" dirty="0"/>
            </a:br>
            <a:r>
              <a:rPr lang="en-US" dirty="0"/>
              <a:t>access</a:t>
            </a:r>
          </a:p>
          <a:p>
            <a:pPr marL="446088" indent="-446088">
              <a:lnSpc>
                <a:spcPts val="4000"/>
              </a:lnSpc>
              <a:buClr>
                <a:schemeClr val="tx1"/>
              </a:buClr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Authentication Server</a:t>
            </a:r>
            <a:r>
              <a:rPr lang="en-US" dirty="0"/>
              <a:t>  - the device which makes the decision </a:t>
            </a:r>
            <a:br>
              <a:rPr lang="en-US" dirty="0"/>
            </a:br>
            <a:r>
              <a:rPr lang="en-US" dirty="0"/>
              <a:t>(grant/deny access). Usually RADIUS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9A3DF-A59B-4843-8464-442A5C27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participants in 802.1X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68949-341C-4ED5-A12B-4CD4283807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03704"/>
      </p:ext>
    </p:extLst>
  </p:cSld>
  <p:clrMapOvr>
    <a:masterClrMapping/>
  </p:clrMapOvr>
  <p:transition spd="slow" advClick="0" advTm="5000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F67C-AD61-42FC-9BE0-A6E87E22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AA294-BF92-4425-8F6B-414530294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828800"/>
            <a:ext cx="8305800" cy="415822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69072009"/>
      </p:ext>
    </p:extLst>
  </p:cSld>
  <p:clrMapOvr>
    <a:masterClrMapping/>
  </p:clrMapOvr>
  <p:transition spd="slow" advClick="0" advTm="5000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2E28C9-E484-49AF-88E4-77EA9C4AE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802.1x uses EAP to facilitate the communications between the participants </a:t>
            </a:r>
          </a:p>
          <a:p>
            <a:r>
              <a:rPr lang="en-US" dirty="0"/>
              <a:t>Common EAP authentication types: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EAP-MD5</a:t>
            </a:r>
            <a:r>
              <a:rPr lang="en-US" sz="2800" dirty="0"/>
              <a:t> - minimal security, one-way authentication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EAP-TLS</a:t>
            </a:r>
            <a:r>
              <a:rPr lang="en-US" sz="2800" dirty="0"/>
              <a:t> - mutual authentication, secure but no very easy to adopt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EAP-TTLS</a:t>
            </a:r>
            <a:r>
              <a:rPr lang="en-US" sz="2800" dirty="0"/>
              <a:t> - mutual authentication (optional client certificate) 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</a:rPr>
              <a:t>EAP-PEAP</a:t>
            </a:r>
            <a:r>
              <a:rPr lang="en-US" sz="2800" dirty="0"/>
              <a:t> - most popular method, has an “outer” and “inner” methods, </a:t>
            </a:r>
            <a:br>
              <a:rPr lang="en-US" sz="2800" dirty="0"/>
            </a:br>
            <a:r>
              <a:rPr lang="en-US" sz="2800" dirty="0"/>
              <a:t>developed by Cisco, Microsoft and RSA Security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163E75-E929-4EB4-8515-9AA889D3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802.1X and EAP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D79BF-6CE8-4FEA-8879-07793E35FD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73346"/>
      </p:ext>
    </p:extLst>
  </p:cSld>
  <p:clrMapOvr>
    <a:masterClrMapping/>
  </p:clrMapOvr>
  <p:transition spd="slow" advClick="0" advTm="5000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Wireless networking concepts (5)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247281"/>
      </p:ext>
    </p:extLst>
  </p:cSld>
  <p:clrMapOvr>
    <a:masterClrMapping/>
  </p:clrMapOvr>
  <p:transition spd="slow" advClick="0" advTm="5000">
    <p:push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E46F0-24E1-44BD-8C78-81B550D9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standards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16C6F-92B0-492E-9435-558EF8D1E5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F7FAE0A-0832-46AF-A3EE-A451C00B5099}"/>
              </a:ext>
            </a:extLst>
          </p:cNvPr>
          <p:cNvGraphicFramePr>
            <a:graphicFrameLocks noGrp="1"/>
          </p:cNvGraphicFramePr>
          <p:nvPr/>
        </p:nvGraphicFramePr>
        <p:xfrm>
          <a:off x="989850" y="1617834"/>
          <a:ext cx="10212300" cy="472186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728402">
                  <a:extLst>
                    <a:ext uri="{9D8B030D-6E8A-4147-A177-3AD203B41FA5}">
                      <a16:colId xmlns:a16="http://schemas.microsoft.com/office/drawing/2014/main" val="3104030606"/>
                    </a:ext>
                  </a:extLst>
                </a:gridCol>
                <a:gridCol w="1189398">
                  <a:extLst>
                    <a:ext uri="{9D8B030D-6E8A-4147-A177-3AD203B41FA5}">
                      <a16:colId xmlns:a16="http://schemas.microsoft.com/office/drawing/2014/main" val="3141994152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4226809733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6213351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1975315332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1433255963"/>
                    </a:ext>
                  </a:extLst>
                </a:gridCol>
                <a:gridCol w="1458900">
                  <a:extLst>
                    <a:ext uri="{9D8B030D-6E8A-4147-A177-3AD203B41FA5}">
                      <a16:colId xmlns:a16="http://schemas.microsoft.com/office/drawing/2014/main" val="3275180276"/>
                    </a:ext>
                  </a:extLst>
                </a:gridCol>
              </a:tblGrid>
              <a:tr h="663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IEEE Standard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802.11b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802.11a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802.11g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noProof="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802.11n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802.11ac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802.11ax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92047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Friendly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WiFi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WiFi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053239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 adopted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863152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2.4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2.4/5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2.4/5 Ghz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686912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 data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 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54 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54 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450 Mbps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1.7 Gbps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2.4 Gbps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429784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Typical range </a:t>
                      </a:r>
                      <a:b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indoors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35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35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38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35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916180"/>
                  </a:ext>
                </a:extLst>
              </a:tr>
              <a:tr h="663957"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Typical range </a:t>
                      </a:r>
                      <a:b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outdoors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250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28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809326"/>
      </p:ext>
    </p:extLst>
  </p:cSld>
  <p:clrMapOvr>
    <a:masterClrMapping/>
  </p:clrMapOvr>
  <p:transition spd="slow" advClick="0" advTm="5000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B46EB9-9D92-4EEE-A8C0-A88821B6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C5579-D184-425A-B37B-957419A2A8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86293"/>
            <a:ext cx="7856538" cy="5202237"/>
          </a:xfrm>
        </p:spPr>
        <p:txBody>
          <a:bodyPr/>
          <a:lstStyle/>
          <a:p>
            <a:r>
              <a:rPr lang="en-US" dirty="0"/>
              <a:t>SSID: Service Set Identifier</a:t>
            </a:r>
          </a:p>
          <a:p>
            <a:r>
              <a:rPr lang="en-US" dirty="0"/>
              <a:t>This is the name of the wireless network</a:t>
            </a:r>
            <a:br>
              <a:rPr lang="en-US" dirty="0"/>
            </a:br>
            <a:r>
              <a:rPr lang="en-US" dirty="0"/>
              <a:t>(not the Access Point name)</a:t>
            </a:r>
          </a:p>
          <a:p>
            <a:r>
              <a:rPr lang="en-US" dirty="0"/>
              <a:t>It is up to 32 characters in length</a:t>
            </a:r>
          </a:p>
          <a:p>
            <a:r>
              <a:rPr lang="en-US" dirty="0"/>
              <a:t>A single AP can broadcast multiple SSIDs</a:t>
            </a:r>
          </a:p>
          <a:p>
            <a:r>
              <a:rPr lang="en-US" dirty="0"/>
              <a:t>Should you hide your SSID?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D811-4A4D-4E6D-9C8C-BCF2C39A62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E0B0-83E4-4D2C-A9C3-E94B2086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525" y="1596231"/>
            <a:ext cx="33718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8531"/>
      </p:ext>
    </p:extLst>
  </p:cSld>
  <p:clrMapOvr>
    <a:masterClrMapping/>
  </p:clrMapOvr>
  <p:transition spd="slow" advClick="0" advTm="5000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B6B8F-3846-40D3-B8D9-7A700070A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Hiding the SSID (“not the best” security)</a:t>
            </a:r>
          </a:p>
          <a:p>
            <a:r>
              <a:rPr lang="en-US" dirty="0"/>
              <a:t>MAC ID filtering</a:t>
            </a:r>
          </a:p>
          <a:p>
            <a:r>
              <a:rPr lang="en-US" dirty="0"/>
              <a:t>Static client IP addressing</a:t>
            </a:r>
          </a:p>
          <a:p>
            <a:r>
              <a:rPr lang="en-US" dirty="0"/>
              <a:t>802.11 security (next slide)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5AD40-4CAF-4CAF-AAE6-0F92BB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D175-E3E6-4C17-A091-ADC007EB1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5783"/>
      </p:ext>
    </p:extLst>
  </p:cSld>
  <p:clrMapOvr>
    <a:masterClrMapping/>
  </p:clrMapOvr>
  <p:transition spd="slow" advClick="0" advTm="5000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B6B8F-3846-40D3-B8D9-7A700070A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WEP</a:t>
            </a:r>
            <a:r>
              <a:rPr lang="en-US" dirty="0"/>
              <a:t> - very weak, deprecated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WPA</a:t>
            </a:r>
            <a:r>
              <a:rPr lang="en-US" dirty="0"/>
              <a:t> - better than WEP, still risky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WPA2 </a:t>
            </a:r>
            <a:r>
              <a:rPr lang="en-US" dirty="0"/>
              <a:t>- the de facto standard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WPA2 (TKIP) - risky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WPA2 (AES)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sz="2800" dirty="0"/>
              <a:t>WPA2-PSK vs WPA2-Enterprise (which uses EAP)</a:t>
            </a:r>
          </a:p>
          <a:p>
            <a:pPr marL="456915" lvl="1" indent="-456915">
              <a:buClr>
                <a:schemeClr val="tx1"/>
              </a:buClr>
            </a:pPr>
            <a:r>
              <a:rPr lang="en-US" sz="3398" dirty="0">
                <a:solidFill>
                  <a:schemeClr val="bg1"/>
                </a:solidFill>
              </a:rPr>
              <a:t>WPA3</a:t>
            </a:r>
            <a:r>
              <a:rPr lang="en-US" sz="3598" dirty="0">
                <a:solidFill>
                  <a:schemeClr val="bg1"/>
                </a:solidFill>
              </a:rPr>
              <a:t> </a:t>
            </a:r>
            <a:r>
              <a:rPr lang="en-US" sz="3398" dirty="0"/>
              <a:t>- improved general Wi-Fi encryption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sz="2800" dirty="0"/>
              <a:t>WPA3 - personal </a:t>
            </a:r>
            <a:br>
              <a:rPr lang="en-US" sz="2800" dirty="0"/>
            </a:br>
            <a:r>
              <a:rPr lang="en-US" sz="2800" dirty="0"/>
              <a:t>(uses Simultaneous Authentication of Equals (SAE) vs PSK)</a:t>
            </a: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sz="2800" dirty="0"/>
              <a:t>WPA3 - enterprise </a:t>
            </a:r>
            <a:br>
              <a:rPr lang="en-US" sz="2800" dirty="0"/>
            </a:br>
            <a:r>
              <a:rPr lang="en-US" sz="2800" dirty="0"/>
              <a:t>(targets large-scale Wi-Fi with optional 192-bit security)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5AD40-4CAF-4CAF-AAE6-0F92BB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D175-E3E6-4C17-A091-ADC007EB1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C088F1-688D-467C-9DAA-3F44AF9C8B5D}"/>
              </a:ext>
            </a:extLst>
          </p:cNvPr>
          <p:cNvGrpSpPr/>
          <p:nvPr/>
        </p:nvGrpSpPr>
        <p:grpSpPr>
          <a:xfrm>
            <a:off x="10567448" y="1740301"/>
            <a:ext cx="604049" cy="4242567"/>
            <a:chOff x="10123774" y="1675374"/>
            <a:chExt cx="604049" cy="424256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B3C93D7-6CB3-4B47-B865-484D53F8263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2514" y="1675374"/>
              <a:ext cx="0" cy="424256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3C69-4E10-4245-ABED-45EBDC66F692}"/>
                </a:ext>
              </a:extLst>
            </p:cNvPr>
            <p:cNvSpPr txBox="1"/>
            <p:nvPr/>
          </p:nvSpPr>
          <p:spPr>
            <a:xfrm rot="16200000">
              <a:off x="9364148" y="3376246"/>
              <a:ext cx="2123302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dirty="0">
                  <a:solidFill>
                    <a:srgbClr val="00B050"/>
                  </a:solidFill>
                </a:rPr>
                <a:t>Better 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462084"/>
      </p:ext>
    </p:extLst>
  </p:cSld>
  <p:clrMapOvr>
    <a:masterClrMapping/>
  </p:clrMapOvr>
  <p:transition spd="slow" advClick="0" advTm="5000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9459D-CE56-43FA-A1C3-3E7F939D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devices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0C89B-A87F-4D60-AA5A-D1BC91187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APs in standalone mode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544C03-C101-4C8E-9D2F-B14D0A1762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APs controlled by a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9C5F-6D07-4C1B-9B94-5C5026C1E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9E94E-07E2-4A9D-A988-A2645EA8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937" y="2232977"/>
            <a:ext cx="4347116" cy="3429092"/>
          </a:xfrm>
          <a:prstGeom prst="rect">
            <a:avLst/>
          </a:prstGeom>
        </p:spPr>
      </p:pic>
      <p:pic>
        <p:nvPicPr>
          <p:cNvPr id="4098" name="Picture 2" descr="Ð ÐµÐ·ÑÐ»ÑÐ°Ñ Ñ Ð¸Ð·Ð¾Ð±ÑÐ°Ð¶ÐµÐ½Ð¸Ðµ Ð·Ð° access point">
            <a:extLst>
              <a:ext uri="{FF2B5EF4-FFF2-40B4-BE49-F238E27FC236}">
                <a16:creationId xmlns:a16="http://schemas.microsoft.com/office/drawing/2014/main" id="{C7A6DCC0-E8F3-4AA8-BA66-4B8D0D08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2" y="2695073"/>
            <a:ext cx="2010664" cy="15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 ÐµÐ·ÑÐ»ÑÐ°Ñ Ñ Ð¸Ð·Ð¾Ð±ÑÐ°Ð¶ÐµÐ½Ð¸Ðµ Ð·Ð° access point">
            <a:extLst>
              <a:ext uri="{FF2B5EF4-FFF2-40B4-BE49-F238E27FC236}">
                <a16:creationId xmlns:a16="http://schemas.microsoft.com/office/drawing/2014/main" id="{0234A173-EC44-4D2D-B096-6FD70499D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54" y="2193685"/>
            <a:ext cx="2470629" cy="24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94372"/>
      </p:ext>
    </p:extLst>
  </p:cSld>
  <p:clrMapOvr>
    <a:masterClrMapping/>
  </p:clrMapOvr>
  <p:transition spd="slow" advClick="0" advTm="5000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5AD40-4CAF-4CAF-AAE6-0F92BB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Lan Controller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D175-E3E6-4C17-A091-ADC007EB1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6" descr="Chart, diagram, radar chart&#10;&#10;Description automatically generated">
            <a:extLst>
              <a:ext uri="{FF2B5EF4-FFF2-40B4-BE49-F238E27FC236}">
                <a16:creationId xmlns:a16="http://schemas.microsoft.com/office/drawing/2014/main" id="{D8A005A9-B21B-4B52-8B89-C7949DB15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5" y="1479873"/>
            <a:ext cx="7080640" cy="5153803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9336658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DE52F7-87A9-4AF8-9C79-CDD18F4FB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switches in the MSTP domain must be in the </a:t>
            </a:r>
            <a:r>
              <a:rPr lang="en-US" dirty="0">
                <a:solidFill>
                  <a:schemeClr val="bg1"/>
                </a:solidFill>
              </a:rPr>
              <a:t>same region</a:t>
            </a:r>
          </a:p>
          <a:p>
            <a:r>
              <a:rPr lang="en-US" dirty="0"/>
              <a:t>Three parameters should be configured equally on all switches:</a:t>
            </a:r>
          </a:p>
          <a:p>
            <a:pPr lvl="2"/>
            <a:r>
              <a:rPr lang="en-US" dirty="0"/>
              <a:t>Configuration Name (region name)</a:t>
            </a:r>
          </a:p>
          <a:p>
            <a:pPr lvl="2"/>
            <a:r>
              <a:rPr lang="en-US" dirty="0"/>
              <a:t>Revision number</a:t>
            </a:r>
          </a:p>
          <a:p>
            <a:pPr lvl="2"/>
            <a:r>
              <a:rPr lang="en-US" dirty="0"/>
              <a:t>VLAN-to-instance mappings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The priorities are configured on a </a:t>
            </a:r>
            <a:r>
              <a:rPr lang="en-US" sz="3398" dirty="0">
                <a:solidFill>
                  <a:schemeClr val="bg1"/>
                </a:solidFill>
              </a:rPr>
              <a:t>per instance </a:t>
            </a:r>
            <a:r>
              <a:rPr lang="en-US" sz="3400" dirty="0"/>
              <a:t>basis</a:t>
            </a:r>
            <a:endParaRPr lang="bg-BG" sz="3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8B6057-C9B1-4ADD-8AD8-3DC70C99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MSTP configuration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AAE6E-A8CA-4F87-ACBA-934F91F635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17982"/>
      </p:ext>
    </p:extLst>
  </p:cSld>
  <p:clrMapOvr>
    <a:masterClrMapping/>
  </p:clrMapOvr>
  <p:transition spd="slow" advClick="0" advTm="5000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Quality of Service (6)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72355"/>
      </p:ext>
    </p:extLst>
  </p:cSld>
  <p:clrMapOvr>
    <a:masterClrMapping/>
  </p:clrMapOvr>
  <p:transition spd="slow" advClick="0" advTm="5000">
    <p:push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654732-C0AF-447A-9CFE-FFD3DFE0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QoS?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8D8B61-9A8B-4686-9689-5DC9EE1B08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169" y="1195388"/>
            <a:ext cx="6368715" cy="5202237"/>
          </a:xfrm>
        </p:spPr>
        <p:txBody>
          <a:bodyPr/>
          <a:lstStyle/>
          <a:p>
            <a:r>
              <a:rPr lang="en-US" dirty="0"/>
              <a:t>Network devices does NOT care about the type of traffic they </a:t>
            </a:r>
            <a:br>
              <a:rPr lang="en-US" dirty="0"/>
            </a:br>
            <a:r>
              <a:rPr lang="en-US" dirty="0"/>
              <a:t>need to forward: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Switches use destination MAC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Routers use routing tables</a:t>
            </a:r>
          </a:p>
          <a:p>
            <a:pPr marL="456915" lvl="1" indent="-456915"/>
            <a:r>
              <a:rPr lang="en-US" sz="3398" dirty="0"/>
              <a:t>The logic in forwarding is simply FIFO (First In First Out)</a:t>
            </a:r>
          </a:p>
          <a:p>
            <a:pPr marL="456915" lvl="1" indent="-456915">
              <a:buClr>
                <a:schemeClr val="tx1"/>
              </a:buClr>
            </a:pPr>
            <a:r>
              <a:rPr lang="en-US" sz="3398" dirty="0">
                <a:solidFill>
                  <a:schemeClr val="bg1"/>
                </a:solidFill>
              </a:rPr>
              <a:t>QoS</a:t>
            </a:r>
            <a:r>
              <a:rPr lang="en-US" sz="3398" dirty="0"/>
              <a:t> is a way to prioritize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5B1CB-C7AA-4A02-AEB2-953B69B511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773B4-BFB7-4C25-BEB4-2F297B8F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48" y="1580531"/>
            <a:ext cx="5485163" cy="43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635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46E831-D620-458E-B0D6-36FC65FD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Characteristics of network traffic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81A4A-1C10-4343-B0F5-21667532EB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195388"/>
            <a:ext cx="11817350" cy="520223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Bandwidth</a:t>
            </a:r>
            <a:r>
              <a:rPr lang="en-US" dirty="0"/>
              <a:t> - the speed of the link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Delay</a:t>
            </a:r>
            <a:r>
              <a:rPr lang="en-US" dirty="0"/>
              <a:t> - the time it takes for a packet to get from the source to </a:t>
            </a:r>
            <a:br>
              <a:rPr lang="en-US" dirty="0"/>
            </a:br>
            <a:r>
              <a:rPr lang="en-US" dirty="0"/>
              <a:t>the destination (a.k.a. one-way delay)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Jitter</a:t>
            </a:r>
            <a:r>
              <a:rPr lang="en-US" dirty="0"/>
              <a:t> - the variation of the delay for each packet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Loss</a:t>
            </a:r>
            <a:r>
              <a:rPr lang="en-US" dirty="0"/>
              <a:t> - the amount of the lost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2A200-7E36-48CE-A123-E52BC1CF57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97851"/>
      </p:ext>
    </p:extLst>
  </p:cSld>
  <p:clrMapOvr>
    <a:masterClrMapping/>
  </p:clrMapOvr>
  <p:transition spd="slow" advClick="0" advTm="5000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09EE9-5DB1-41B3-A5C8-58589C9C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C5A90-8ED6-4141-A1F3-FA31DEEA39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1641"/>
            <a:ext cx="11817350" cy="486852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Classification and marking</a:t>
            </a:r>
          </a:p>
          <a:p>
            <a:pPr>
              <a:buClr>
                <a:schemeClr val="tx1"/>
              </a:buClr>
            </a:pPr>
            <a:r>
              <a:rPr lang="en-US" dirty="0"/>
              <a:t>Queuing</a:t>
            </a:r>
          </a:p>
          <a:p>
            <a:pPr>
              <a:buClr>
                <a:schemeClr val="tx1"/>
              </a:buClr>
            </a:pPr>
            <a:r>
              <a:rPr lang="en-US" dirty="0"/>
              <a:t>Policing and shaping</a:t>
            </a:r>
          </a:p>
          <a:p>
            <a:pPr>
              <a:buClr>
                <a:schemeClr val="tx1"/>
              </a:buClr>
            </a:pPr>
            <a:r>
              <a:rPr lang="en-US" dirty="0"/>
              <a:t>Congestion avoidance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39AA5-F5A6-4AD1-82E0-74B67FE174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115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3159B2-0175-483A-A5E8-334D5B347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each packet to have different treatment, we have to first </a:t>
            </a:r>
            <a:br>
              <a:rPr lang="en-US" dirty="0"/>
            </a:br>
            <a:r>
              <a:rPr lang="en-US" dirty="0"/>
              <a:t>identify and mark them</a:t>
            </a:r>
          </a:p>
          <a:p>
            <a:r>
              <a:rPr lang="en-US" dirty="0"/>
              <a:t>There are different methods to classify a packet:</a:t>
            </a:r>
          </a:p>
          <a:p>
            <a:pPr lvl="1" fontAlgn="base">
              <a:buSzPct val="90000"/>
            </a:pPr>
            <a:r>
              <a:rPr lang="en-US" u="sng" dirty="0"/>
              <a:t>Header inspection</a:t>
            </a:r>
            <a:r>
              <a:rPr lang="en-US" dirty="0"/>
              <a:t> - looks for MAC, IP, port numbers </a:t>
            </a:r>
          </a:p>
          <a:p>
            <a:pPr lvl="1" fontAlgn="base">
              <a:buSzPct val="90000"/>
            </a:pPr>
            <a:r>
              <a:rPr lang="en-US" u="sng" dirty="0"/>
              <a:t>Payload inspection</a:t>
            </a:r>
            <a:r>
              <a:rPr lang="en-US" dirty="0"/>
              <a:t> - looks inside the packet, making deep </a:t>
            </a:r>
            <a:br>
              <a:rPr lang="en-US" dirty="0"/>
            </a:br>
            <a:r>
              <a:rPr lang="en-US" dirty="0"/>
              <a:t>packet inspection. </a:t>
            </a:r>
            <a:br>
              <a:rPr lang="en-US" dirty="0"/>
            </a:br>
            <a:r>
              <a:rPr lang="en-US" dirty="0"/>
              <a:t>On Cisco routers, this is done with </a:t>
            </a:r>
            <a:r>
              <a:rPr lang="en-US" dirty="0">
                <a:solidFill>
                  <a:schemeClr val="bg1"/>
                </a:solidFill>
              </a:rPr>
              <a:t>NBAR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(Network-Based Application Recognition)</a:t>
            </a:r>
            <a:endParaRPr lang="en-US" u="sng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CC14E5-206E-4933-BDA3-399C6FD5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and marking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FB2EF-5B09-4EC3-8E15-8B23C71A33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95456"/>
      </p:ext>
    </p:extLst>
  </p:cSld>
  <p:clrMapOvr>
    <a:masterClrMapping/>
  </p:clrMapOvr>
  <p:transition spd="slow" advClick="0" advTm="5000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7DA9F4-11D7-4BB8-97F5-B69CD871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marking (2)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079F7-C88A-44A3-8AB8-5C1D64000DB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510212"/>
          </a:xfrm>
        </p:spPr>
        <p:txBody>
          <a:bodyPr/>
          <a:lstStyle/>
          <a:p>
            <a:r>
              <a:rPr lang="en-US" dirty="0"/>
              <a:t>Once classified, we need to mark the packet or frame</a:t>
            </a:r>
          </a:p>
          <a:p>
            <a:pPr lvl="1">
              <a:buSzPct val="90000"/>
            </a:pPr>
            <a:r>
              <a:rPr lang="en-US" dirty="0"/>
              <a:t>For L3 packets, we modify the ToS field:</a:t>
            </a:r>
          </a:p>
          <a:p>
            <a:pPr marL="1218438" lvl="2" indent="0">
              <a:buNone/>
            </a:pPr>
            <a:endParaRPr lang="en-US" dirty="0"/>
          </a:p>
          <a:p>
            <a:pPr marL="1218438" lvl="2" indent="0">
              <a:buNone/>
            </a:pPr>
            <a:endParaRPr lang="en-US" dirty="0"/>
          </a:p>
          <a:p>
            <a:pPr lvl="1">
              <a:buSzPct val="90000"/>
            </a:pPr>
            <a:r>
              <a:rPr lang="en-US" dirty="0"/>
              <a:t>For L2 frames, we modify the Priority field (for trunks only):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203CE-F0BF-487E-BEAA-329F77F52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1D92B-BDCE-47C5-8A7A-473DD8D4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627" y="2455815"/>
            <a:ext cx="7521825" cy="1236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17E32-81EB-4FFC-851E-62C0D0E0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27" y="4368932"/>
            <a:ext cx="5935579" cy="22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97646"/>
      </p:ext>
    </p:extLst>
  </p:cSld>
  <p:clrMapOvr>
    <a:masterClrMapping/>
  </p:clrMapOvr>
  <p:transition spd="slow" advClick="0" advTm="5000">
    <p:push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4EC145-2A62-4A59-A662-4F6823A7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Differentiated Services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BAD53-0D76-445E-BB1E-4A04C51C0D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70251"/>
            <a:ext cx="11474958" cy="5526254"/>
          </a:xfrm>
        </p:spPr>
        <p:txBody>
          <a:bodyPr>
            <a:normAutofit fontScale="92500"/>
          </a:bodyPr>
          <a:lstStyle/>
          <a:p>
            <a:r>
              <a:rPr lang="en-US" dirty="0"/>
              <a:t>In 1998, the ToS filed gets a new name: DS field</a:t>
            </a:r>
          </a:p>
          <a:p>
            <a:r>
              <a:rPr lang="en-US" dirty="0"/>
              <a:t>The first 6 bits set a </a:t>
            </a:r>
            <a:r>
              <a:rPr lang="en-US" b="1" dirty="0"/>
              <a:t>code point </a:t>
            </a:r>
            <a:r>
              <a:rPr lang="en-US" dirty="0"/>
              <a:t>which affects the Per Hop Behavior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DSCP</a:t>
            </a:r>
            <a:r>
              <a:rPr lang="en-US" dirty="0"/>
              <a:t>: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/>
              <a:t>ifferentiated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ervices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ode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oint</a:t>
            </a:r>
          </a:p>
          <a:p>
            <a:r>
              <a:rPr lang="en-US" dirty="0"/>
              <a:t>DSCP PHB (Per Hop Behavior) options:</a:t>
            </a:r>
          </a:p>
          <a:p>
            <a:pPr lvl="1"/>
            <a:r>
              <a:rPr lang="en-US" dirty="0"/>
              <a:t>Default PHB</a:t>
            </a:r>
          </a:p>
          <a:p>
            <a:pPr lvl="1"/>
            <a:r>
              <a:rPr lang="en-US" dirty="0"/>
              <a:t>Class-Selector PHB</a:t>
            </a:r>
          </a:p>
          <a:p>
            <a:pPr lvl="1"/>
            <a:r>
              <a:rPr lang="en-US" dirty="0"/>
              <a:t>Assured Forwarding PHB</a:t>
            </a:r>
          </a:p>
          <a:p>
            <a:pPr lvl="1"/>
            <a:r>
              <a:rPr lang="en-US" dirty="0"/>
              <a:t>Expedited Forwarding PHB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A4AF-8019-452D-A96D-F8EE7EC56E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E6C5C-F544-4746-912F-49BCBDC1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27" y="3840367"/>
            <a:ext cx="5364936" cy="18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42874"/>
      </p:ext>
    </p:extLst>
  </p:cSld>
  <p:clrMapOvr>
    <a:masterClrMapping/>
  </p:clrMapOvr>
  <p:transition spd="slow" advClick="0" advTm="5000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09EE9-5DB1-41B3-A5C8-58589C9C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C5A90-8ED6-4141-A1F3-FA31DEEA39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1641"/>
            <a:ext cx="11817350" cy="486852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Classification and marking</a:t>
            </a:r>
          </a:p>
          <a:p>
            <a:pPr>
              <a:buClr>
                <a:schemeClr val="tx1"/>
              </a:buClr>
            </a:pPr>
            <a:r>
              <a:rPr lang="en-US" dirty="0"/>
              <a:t>Queuing</a:t>
            </a:r>
          </a:p>
          <a:p>
            <a:pPr>
              <a:buClr>
                <a:schemeClr val="tx1"/>
              </a:buClr>
            </a:pPr>
            <a:r>
              <a:rPr lang="en-US" dirty="0"/>
              <a:t>Policing and shaping</a:t>
            </a:r>
          </a:p>
          <a:p>
            <a:pPr>
              <a:buClr>
                <a:schemeClr val="tx1"/>
              </a:buClr>
            </a:pPr>
            <a:r>
              <a:rPr lang="en-US" dirty="0"/>
              <a:t>Congestion avoidance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39AA5-F5A6-4AD1-82E0-74B67FE174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828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B2568-1999-4EE3-8005-B9B3D8C5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Queuing/Congestion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69EE8-BB02-4A01-8B6B-28408F0121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C286D0-9243-45FC-9E48-109D4B2C27F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Voice traffic can be attached to LLQ (Low Latency Queue) in </a:t>
            </a:r>
            <a:br>
              <a:rPr lang="en-US" dirty="0"/>
            </a:br>
            <a:r>
              <a:rPr lang="en-US" dirty="0"/>
              <a:t>order to be sent </a:t>
            </a:r>
            <a:r>
              <a:rPr lang="en-US" u="sng" dirty="0"/>
              <a:t>immediately</a:t>
            </a:r>
          </a:p>
          <a:p>
            <a:r>
              <a:rPr lang="en-US" dirty="0"/>
              <a:t>It is important to limit the LLQ to ensure the other queues get </a:t>
            </a:r>
            <a:br>
              <a:rPr lang="en-US" dirty="0"/>
            </a:br>
            <a:r>
              <a:rPr lang="en-US" dirty="0"/>
              <a:t>served as well, otherwise </a:t>
            </a:r>
            <a:r>
              <a:rPr lang="en-US" dirty="0">
                <a:solidFill>
                  <a:schemeClr val="bg1"/>
                </a:solidFill>
              </a:rPr>
              <a:t>que starvation</a:t>
            </a:r>
            <a:r>
              <a:rPr lang="en-US" dirty="0"/>
              <a:t> will occur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060DF-3CC0-4A30-9663-4C006394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42" y="3870036"/>
            <a:ext cx="8908716" cy="23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81676"/>
      </p:ext>
    </p:extLst>
  </p:cSld>
  <p:clrMapOvr>
    <a:masterClrMapping/>
  </p:clrMapOvr>
  <p:transition spd="slow" advClick="0" advTm="5000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09EE9-5DB1-41B3-A5C8-58589C9C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C5A90-8ED6-4141-A1F3-FA31DEEA39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1641"/>
            <a:ext cx="11817350" cy="486852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Classification and marking</a:t>
            </a:r>
          </a:p>
          <a:p>
            <a:pPr>
              <a:buClr>
                <a:schemeClr val="tx1"/>
              </a:buClr>
            </a:pPr>
            <a:r>
              <a:rPr lang="en-US" dirty="0"/>
              <a:t>Queuing</a:t>
            </a:r>
          </a:p>
          <a:p>
            <a:pPr>
              <a:buClr>
                <a:schemeClr val="tx1"/>
              </a:buClr>
            </a:pPr>
            <a:r>
              <a:rPr lang="en-US" dirty="0"/>
              <a:t>Policing and shaping</a:t>
            </a:r>
          </a:p>
          <a:p>
            <a:pPr>
              <a:buClr>
                <a:schemeClr val="tx1"/>
              </a:buClr>
            </a:pPr>
            <a:r>
              <a:rPr lang="en-US" dirty="0"/>
              <a:t>Congestion avoidance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39AA5-F5A6-4AD1-82E0-74B67FE174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681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11283</TotalTime>
  <Words>5716</Words>
  <Application>Microsoft Office PowerPoint</Application>
  <PresentationFormat>Widescreen</PresentationFormat>
  <Paragraphs>1010</Paragraphs>
  <Slides>149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149</vt:i4>
      </vt:variant>
    </vt:vector>
  </HeadingPairs>
  <TitlesOfParts>
    <vt:vector size="157" baseType="lpstr">
      <vt:lpstr>Arial</vt:lpstr>
      <vt:lpstr>Calibri</vt:lpstr>
      <vt:lpstr>Consolas</vt:lpstr>
      <vt:lpstr>Menlo</vt:lpstr>
      <vt:lpstr>Wingdings</vt:lpstr>
      <vt:lpstr>Wingdings 2</vt:lpstr>
      <vt:lpstr>1_SoftUni3_1</vt:lpstr>
      <vt:lpstr>2_SoftUni3_1</vt:lpstr>
      <vt:lpstr>Computer Networking Advanced –  course summary</vt:lpstr>
      <vt:lpstr>Table of Contents</vt:lpstr>
      <vt:lpstr>PowerPoint Presentation</vt:lpstr>
      <vt:lpstr>The STP algorithm</vt:lpstr>
      <vt:lpstr>STP tie-breakers</vt:lpstr>
      <vt:lpstr>Spanning Tree Protocol – Main Flavors</vt:lpstr>
      <vt:lpstr>MSTP</vt:lpstr>
      <vt:lpstr>MSTP: multiple roots</vt:lpstr>
      <vt:lpstr>MSTP configuration</vt:lpstr>
      <vt:lpstr>MSTP: all switches in the same region</vt:lpstr>
      <vt:lpstr>MSTP: multiple regions</vt:lpstr>
      <vt:lpstr>MSTP vs PVST+</vt:lpstr>
      <vt:lpstr>MSTP vs PVST+ (2)</vt:lpstr>
      <vt:lpstr>PowerPoint Presentation</vt:lpstr>
      <vt:lpstr>What is link aggregation?</vt:lpstr>
      <vt:lpstr>Why to use link aggregation?</vt:lpstr>
      <vt:lpstr>Load sharing modes</vt:lpstr>
      <vt:lpstr>PowerPoint Presentation</vt:lpstr>
      <vt:lpstr>What is device stacking?</vt:lpstr>
      <vt:lpstr>Why device stacking?</vt:lpstr>
      <vt:lpstr>IRF topologies</vt:lpstr>
      <vt:lpstr>IRF ports and connections</vt:lpstr>
      <vt:lpstr>Master election</vt:lpstr>
      <vt:lpstr>IRF split stack</vt:lpstr>
      <vt:lpstr>Detect IRF split stack with LACP MAD</vt:lpstr>
      <vt:lpstr>PowerPoint Presentation</vt:lpstr>
      <vt:lpstr>OSPF terms</vt:lpstr>
      <vt:lpstr>OSPF terms (2)</vt:lpstr>
      <vt:lpstr>Neighbor relationships</vt:lpstr>
      <vt:lpstr>Neighbor relationships (2)</vt:lpstr>
      <vt:lpstr>DR/BDR Election Process</vt:lpstr>
      <vt:lpstr>PowerPoint Presentation</vt:lpstr>
      <vt:lpstr>Why multiple areas?</vt:lpstr>
      <vt:lpstr>Multiple areas example</vt:lpstr>
      <vt:lpstr>PowerPoint Presentation</vt:lpstr>
      <vt:lpstr>OSPF autonomous system and external networks</vt:lpstr>
      <vt:lpstr>Redistribute between protocols</vt:lpstr>
      <vt:lpstr>PowerPoint Presentation</vt:lpstr>
      <vt:lpstr>OSPF LSA types</vt:lpstr>
      <vt:lpstr>OSPF stub area</vt:lpstr>
      <vt:lpstr>OSPF totally stubby area</vt:lpstr>
      <vt:lpstr>OSPF not-so-stubby area (NSSA)</vt:lpstr>
      <vt:lpstr>Common area types and LSAs</vt:lpstr>
      <vt:lpstr>PowerPoint Presentation</vt:lpstr>
      <vt:lpstr>What is an ACL?</vt:lpstr>
      <vt:lpstr>Why to implement ACLs?</vt:lpstr>
      <vt:lpstr>ACL types</vt:lpstr>
      <vt:lpstr>ACL process order</vt:lpstr>
      <vt:lpstr>PowerPoint Presentation</vt:lpstr>
      <vt:lpstr>Standard ACLs configuration</vt:lpstr>
      <vt:lpstr>Extended ACLs configuration</vt:lpstr>
      <vt:lpstr>PowerPoint Presentation</vt:lpstr>
      <vt:lpstr>Assigning ACLs - inbound</vt:lpstr>
      <vt:lpstr>Assigning ACLs - outbound</vt:lpstr>
      <vt:lpstr>Assigning ACLs – best practice for standard ACLs</vt:lpstr>
      <vt:lpstr>Assigning ACLs – best practice for extended ACLs</vt:lpstr>
      <vt:lpstr>PowerPoint Presentation</vt:lpstr>
      <vt:lpstr>Why NAT?</vt:lpstr>
      <vt:lpstr>Types of NAT</vt:lpstr>
      <vt:lpstr>NAT terminology</vt:lpstr>
      <vt:lpstr>NAT vs PAT</vt:lpstr>
      <vt:lpstr>PowerPoint Presentation</vt:lpstr>
      <vt:lpstr>DNS structure</vt:lpstr>
      <vt:lpstr>Resource records (in a DNS zone) </vt:lpstr>
      <vt:lpstr>Windows client local DNS cache</vt:lpstr>
      <vt:lpstr>DNS query process</vt:lpstr>
      <vt:lpstr>The NSLOOKUP command</vt:lpstr>
      <vt:lpstr>PowerPoint Presentation</vt:lpstr>
      <vt:lpstr>IPv6 introduction</vt:lpstr>
      <vt:lpstr>IPv6 address format</vt:lpstr>
      <vt:lpstr>IPv6 prefixes</vt:lpstr>
      <vt:lpstr>IPv6 address types</vt:lpstr>
      <vt:lpstr>IPv6 scopes</vt:lpstr>
      <vt:lpstr>IPv6 EUI-64 bit address</vt:lpstr>
      <vt:lpstr>IPv6 tunneling</vt:lpstr>
      <vt:lpstr>IPv6 SLAAC</vt:lpstr>
      <vt:lpstr>PowerPoint Presentation</vt:lpstr>
      <vt:lpstr>AAA</vt:lpstr>
      <vt:lpstr>802.1X</vt:lpstr>
      <vt:lpstr>The participants in 802.1X</vt:lpstr>
      <vt:lpstr>802.1X</vt:lpstr>
      <vt:lpstr>802.1X and EAP</vt:lpstr>
      <vt:lpstr>PowerPoint Presentation</vt:lpstr>
      <vt:lpstr>802.11 standards</vt:lpstr>
      <vt:lpstr>SSID</vt:lpstr>
      <vt:lpstr>Wireless security</vt:lpstr>
      <vt:lpstr>802.11 security</vt:lpstr>
      <vt:lpstr>Wireless devices management</vt:lpstr>
      <vt:lpstr>Wireless Lan Controller lab</vt:lpstr>
      <vt:lpstr>PowerPoint Presentation</vt:lpstr>
      <vt:lpstr>What is QoS?</vt:lpstr>
      <vt:lpstr>Characteristics of network traffic</vt:lpstr>
      <vt:lpstr>QoS tools</vt:lpstr>
      <vt:lpstr>Classification and marking</vt:lpstr>
      <vt:lpstr>Classification and marking (2)</vt:lpstr>
      <vt:lpstr>Differentiated Services</vt:lpstr>
      <vt:lpstr>QoS tools</vt:lpstr>
      <vt:lpstr>Queuing/Congestion management</vt:lpstr>
      <vt:lpstr>QoS tools</vt:lpstr>
      <vt:lpstr>Policing</vt:lpstr>
      <vt:lpstr>Shaping</vt:lpstr>
      <vt:lpstr>QoS tools</vt:lpstr>
      <vt:lpstr>Congestion avoidance</vt:lpstr>
      <vt:lpstr>PowerPoint Presentation</vt:lpstr>
      <vt:lpstr>What is port mirroring?</vt:lpstr>
      <vt:lpstr>Why port mirroring?</vt:lpstr>
      <vt:lpstr>Types of SPAN</vt:lpstr>
      <vt:lpstr>PowerPoint Presentation</vt:lpstr>
      <vt:lpstr>What is a network management system?</vt:lpstr>
      <vt:lpstr>SNMP components</vt:lpstr>
      <vt:lpstr>SNMP message types</vt:lpstr>
      <vt:lpstr>SNMP MIB</vt:lpstr>
      <vt:lpstr>SNMP versions</vt:lpstr>
      <vt:lpstr>Hyper-V and virtual networks</vt:lpstr>
      <vt:lpstr>PowerPoint Presentation</vt:lpstr>
      <vt:lpstr>PowerPoint Presentation</vt:lpstr>
      <vt:lpstr>The old (current) way of doing networking</vt:lpstr>
      <vt:lpstr>How network devices make forwarding decisions</vt:lpstr>
      <vt:lpstr>Devices and planes</vt:lpstr>
      <vt:lpstr>What is SDN?</vt:lpstr>
      <vt:lpstr>SDN controller interfaces</vt:lpstr>
      <vt:lpstr>SDN northbound interface</vt:lpstr>
      <vt:lpstr>SDN southbound interface</vt:lpstr>
      <vt:lpstr>SDN OpenFlow</vt:lpstr>
      <vt:lpstr>Mininet and miniedit (2)</vt:lpstr>
      <vt:lpstr>PowerPoint Presentation</vt:lpstr>
      <vt:lpstr>VNets and subnets</vt:lpstr>
      <vt:lpstr>Network Security Groups (NSG)</vt:lpstr>
      <vt:lpstr>Virtual network peering</vt:lpstr>
      <vt:lpstr>VPN gateway</vt:lpstr>
      <vt:lpstr>Azure DNS zones</vt:lpstr>
      <vt:lpstr>Private DNS zones</vt:lpstr>
      <vt:lpstr>System and user-defined routes (UDR)</vt:lpstr>
      <vt:lpstr>Demonstration</vt:lpstr>
      <vt:lpstr>PowerPoint Presentation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PowerPoint Presentation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661</cp:revision>
  <dcterms:created xsi:type="dcterms:W3CDTF">2018-05-23T13:08:44Z</dcterms:created>
  <dcterms:modified xsi:type="dcterms:W3CDTF">2022-08-30T14:49:05Z</dcterms:modified>
</cp:coreProperties>
</file>